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327" r:id="rId6"/>
    <p:sldId id="314" r:id="rId7"/>
    <p:sldId id="322" r:id="rId8"/>
    <p:sldId id="311" r:id="rId9"/>
    <p:sldId id="310" r:id="rId10"/>
    <p:sldId id="324" r:id="rId11"/>
    <p:sldId id="326" r:id="rId12"/>
    <p:sldId id="328" r:id="rId13"/>
    <p:sldId id="329" r:id="rId14"/>
    <p:sldId id="330" r:id="rId15"/>
    <p:sldId id="331" r:id="rId16"/>
    <p:sldId id="332" r:id="rId17"/>
    <p:sldId id="333" r:id="rId18"/>
    <p:sldId id="335" r:id="rId19"/>
    <p:sldId id="339" r:id="rId20"/>
    <p:sldId id="340" r:id="rId21"/>
    <p:sldId id="336" r:id="rId22"/>
    <p:sldId id="337" r:id="rId23"/>
    <p:sldId id="338" r:id="rId24"/>
    <p:sldId id="32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921"/>
    <a:srgbClr val="BF8641"/>
    <a:srgbClr val="D98D30"/>
    <a:srgbClr val="BF6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1071"/>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6/25/2022</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6/25/2022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bg>
      <p:bgPr>
        <a:solidFill>
          <a:schemeClr val="accent3">
            <a:lumMod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p15:clr>
            <a:srgbClr val="FBAE40"/>
          </p15:clr>
        </p15:guide>
        <p15:guide id="2" pos="41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52">
          <p15:clr>
            <a:srgbClr val="FBAE40"/>
          </p15:clr>
        </p15:guide>
        <p15:guide id="4" pos="7128">
          <p15:clr>
            <a:srgbClr val="FBAE40"/>
          </p15:clr>
        </p15:guide>
        <p15:guide id="5" pos="288">
          <p15:clr>
            <a:srgbClr val="F26B43"/>
          </p15:clr>
        </p15:guide>
        <p15:guide id="6" pos="73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hyperlink" Target="https://www.kaggle.com/gauravduttakiit/resume-datase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descr="photo of leather briefcase on some paper">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458724" y="4524231"/>
            <a:ext cx="11274552" cy="1162499"/>
          </a:xfrm>
        </p:spPr>
        <p:txBody>
          <a:bodyPr/>
          <a:lstStyle/>
          <a:p>
            <a:r>
              <a:rPr lang="en-US" dirty="0"/>
              <a:t>Resume Screening/Parsing</a:t>
            </a:r>
          </a:p>
        </p:txBody>
      </p:sp>
      <p:sp>
        <p:nvSpPr>
          <p:cNvPr id="99" name="Subtitle 98">
            <a:extLst>
              <a:ext uri="{FF2B5EF4-FFF2-40B4-BE49-F238E27FC236}">
                <a16:creationId xmlns:a16="http://schemas.microsoft.com/office/drawing/2014/main" id="{3E1C2516-A9DD-4DE3-A1B1-CDA13607697C}"/>
              </a:ext>
            </a:extLst>
          </p:cNvPr>
          <p:cNvSpPr>
            <a:spLocks noGrp="1"/>
          </p:cNvSpPr>
          <p:nvPr>
            <p:ph type="subTitle" idx="1"/>
          </p:nvPr>
        </p:nvSpPr>
        <p:spPr/>
        <p:txBody>
          <a:bodyPr/>
          <a:lstStyle/>
          <a:p>
            <a:r>
              <a:rPr lang="en-US" dirty="0"/>
              <a:t>By Sana Jalgaonkar	</a:t>
            </a:r>
          </a:p>
        </p:txBody>
      </p:sp>
      <p:sp>
        <p:nvSpPr>
          <p:cNvPr id="100" name="Text Placeholder 99">
            <a:extLst>
              <a:ext uri="{FF2B5EF4-FFF2-40B4-BE49-F238E27FC236}">
                <a16:creationId xmlns:a16="http://schemas.microsoft.com/office/drawing/2014/main" id="{3A6E016E-983A-46B3-9B7A-F909E2EE329A}"/>
              </a:ext>
            </a:extLst>
          </p:cNvPr>
          <p:cNvSpPr>
            <a:spLocks noGrp="1"/>
          </p:cNvSpPr>
          <p:nvPr>
            <p:ph type="body" sz="quarter" idx="13"/>
          </p:nvPr>
        </p:nvSpPr>
        <p:spPr/>
        <p:txBody>
          <a:bodyPr/>
          <a:lstStyle/>
          <a:p>
            <a:r>
              <a:rPr lang="en-US" dirty="0"/>
              <a:t>25/06/2022</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0405380-0055-4CFD-A3CA-F99956AF854B}"/>
              </a:ext>
            </a:extLst>
          </p:cNvPr>
          <p:cNvPicPr>
            <a:picLocks noGrp="1" noChangeAspect="1"/>
          </p:cNvPicPr>
          <p:nvPr>
            <p:ph type="pic" sz="quarter" idx="14"/>
          </p:nvPr>
        </p:nvPicPr>
        <p:blipFill>
          <a:blip r:embed="rId2"/>
          <a:srcRect t="5053" b="5053"/>
          <a:stretch>
            <a:fillRect/>
          </a:stretch>
        </p:blipFill>
        <p:spPr>
          <a:xfrm>
            <a:off x="-14288" y="0"/>
            <a:ext cx="12206288" cy="6858000"/>
          </a:xfrm>
        </p:spPr>
      </p:pic>
      <p:sp>
        <p:nvSpPr>
          <p:cNvPr id="5" name="Date Placeholder 4">
            <a:extLst>
              <a:ext uri="{FF2B5EF4-FFF2-40B4-BE49-F238E27FC236}">
                <a16:creationId xmlns:a16="http://schemas.microsoft.com/office/drawing/2014/main" id="{11F73FB8-A30A-4560-96B2-DF4F388818B0}"/>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5EDA87-EAE5-4DD1-9831-9A5EB6206BC6}"/>
              </a:ext>
            </a:extLst>
          </p:cNvPr>
          <p:cNvSpPr>
            <a:spLocks noGrp="1"/>
          </p:cNvSpPr>
          <p:nvPr>
            <p:ph type="ftr" sz="quarter" idx="11"/>
          </p:nvPr>
        </p:nvSpPr>
        <p:spPr/>
        <p:txBody>
          <a:bodyPr/>
          <a:lstStyle/>
          <a:p>
            <a:r>
              <a:rPr lang="en-US" dirty="0"/>
              <a:t>Resume Screening/Parsing </a:t>
            </a:r>
          </a:p>
        </p:txBody>
      </p:sp>
      <p:sp>
        <p:nvSpPr>
          <p:cNvPr id="7" name="Slide Number Placeholder 6">
            <a:extLst>
              <a:ext uri="{FF2B5EF4-FFF2-40B4-BE49-F238E27FC236}">
                <a16:creationId xmlns:a16="http://schemas.microsoft.com/office/drawing/2014/main" id="{395B896D-A4A6-4B04-8A2F-C6FD57414768}"/>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8" name="Title 1">
            <a:extLst>
              <a:ext uri="{FF2B5EF4-FFF2-40B4-BE49-F238E27FC236}">
                <a16:creationId xmlns:a16="http://schemas.microsoft.com/office/drawing/2014/main" id="{22B560C6-6277-4E7F-B7ED-A2E973EF6A61}"/>
              </a:ext>
            </a:extLst>
          </p:cNvPr>
          <p:cNvSpPr>
            <a:spLocks noGrp="1"/>
          </p:cNvSpPr>
          <p:nvPr>
            <p:ph type="title"/>
          </p:nvPr>
        </p:nvSpPr>
        <p:spPr>
          <a:xfrm>
            <a:off x="302723" y="-3776"/>
            <a:ext cx="11436085" cy="914762"/>
          </a:xfrm>
        </p:spPr>
        <p:txBody>
          <a:bodyPr anchor="ctr" anchorCtr="0">
            <a:normAutofit/>
          </a:bodyPr>
          <a:lstStyle/>
          <a:p>
            <a:r>
              <a:rPr lang="en-IN" dirty="0">
                <a:solidFill>
                  <a:schemeClr val="accent1">
                    <a:lumMod val="50000"/>
                  </a:schemeClr>
                </a:solidFill>
              </a:rPr>
              <a:t>Exploratory Data Analysis</a:t>
            </a:r>
          </a:p>
        </p:txBody>
      </p:sp>
      <p:sp>
        <p:nvSpPr>
          <p:cNvPr id="9" name="Title 1">
            <a:extLst>
              <a:ext uri="{FF2B5EF4-FFF2-40B4-BE49-F238E27FC236}">
                <a16:creationId xmlns:a16="http://schemas.microsoft.com/office/drawing/2014/main" id="{CA33408E-4FE6-42AA-B057-A327ACC57739}"/>
              </a:ext>
            </a:extLst>
          </p:cNvPr>
          <p:cNvSpPr>
            <a:spLocks noGrp="1"/>
          </p:cNvSpPr>
          <p:nvPr>
            <p:ph type="title"/>
          </p:nvPr>
        </p:nvSpPr>
        <p:spPr>
          <a:xfrm>
            <a:off x="372862" y="994297"/>
            <a:ext cx="11159231" cy="5388747"/>
          </a:xfrm>
          <a:ln>
            <a:solidFill>
              <a:schemeClr val="accent1">
                <a:lumMod val="50000"/>
              </a:schemeClr>
            </a:solidFill>
          </a:ln>
        </p:spPr>
        <p:txBody>
          <a:bodyPr anchor="ctr" anchorCtr="0">
            <a:normAutofit/>
          </a:bodyPr>
          <a:lstStyle/>
          <a:p>
            <a:pPr algn="l"/>
            <a:r>
              <a:rPr lang="en-US" sz="1600" b="1" dirty="0">
                <a:solidFill>
                  <a:schemeClr val="accent1">
                    <a:lumMod val="25000"/>
                  </a:schemeClr>
                </a:solidFill>
              </a:rPr>
              <a:t>1. </a:t>
            </a:r>
            <a:r>
              <a:rPr lang="en-US" sz="1600" b="1" dirty="0">
                <a:solidFill>
                  <a:schemeClr val="accent1">
                    <a:lumMod val="25000"/>
                  </a:schemeClr>
                </a:solidFill>
                <a:effectLst/>
                <a:latin typeface="Arial" panose="020B0604020202020204" pitchFamily="34" charset="0"/>
                <a:ea typeface="Arial" panose="020B0604020202020204" pitchFamily="34" charset="0"/>
              </a:rPr>
              <a:t>Check the categories of resumes in dataset</a:t>
            </a:r>
            <a:r>
              <a:rPr lang="en-US" sz="1800" b="1" dirty="0">
                <a:solidFill>
                  <a:schemeClr val="accent1">
                    <a:lumMod val="25000"/>
                  </a:schemeClr>
                </a:solidFill>
                <a:effectLst/>
                <a:latin typeface="Arial" panose="020B0604020202020204" pitchFamily="34" charset="0"/>
                <a:ea typeface="Arial" panose="020B0604020202020204" pitchFamily="34" charset="0"/>
              </a:rPr>
              <a:t>.</a:t>
            </a: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IN" sz="1800" b="1" dirty="0">
                <a:solidFill>
                  <a:schemeClr val="accent1">
                    <a:lumMod val="25000"/>
                  </a:schemeClr>
                </a:solidFill>
                <a:effectLst/>
                <a:latin typeface="Arial" panose="020B0604020202020204" pitchFamily="34" charset="0"/>
                <a:ea typeface="Arial" panose="020B0604020202020204" pitchFamily="34" charset="0"/>
              </a:rPr>
            </a:br>
            <a:r>
              <a:rPr lang="en-US" b="1" dirty="0">
                <a:solidFill>
                  <a:schemeClr val="accent1">
                    <a:lumMod val="25000"/>
                  </a:schemeClr>
                </a:solidFill>
              </a:rPr>
              <a:t>		</a:t>
            </a:r>
          </a:p>
        </p:txBody>
      </p:sp>
      <p:pic>
        <p:nvPicPr>
          <p:cNvPr id="13" name="Picture 12">
            <a:extLst>
              <a:ext uri="{FF2B5EF4-FFF2-40B4-BE49-F238E27FC236}">
                <a16:creationId xmlns:a16="http://schemas.microsoft.com/office/drawing/2014/main" id="{F400EA33-F84F-4697-A0A6-8BEF63FE0DEC}"/>
              </a:ext>
            </a:extLst>
          </p:cNvPr>
          <p:cNvPicPr>
            <a:picLocks noChangeAspect="1"/>
          </p:cNvPicPr>
          <p:nvPr/>
        </p:nvPicPr>
        <p:blipFill>
          <a:blip r:embed="rId3"/>
          <a:stretch>
            <a:fillRect/>
          </a:stretch>
        </p:blipFill>
        <p:spPr>
          <a:xfrm>
            <a:off x="943523" y="1855756"/>
            <a:ext cx="10304953" cy="2636345"/>
          </a:xfrm>
          <a:prstGeom prst="rect">
            <a:avLst/>
          </a:prstGeom>
        </p:spPr>
      </p:pic>
    </p:spTree>
    <p:extLst>
      <p:ext uri="{BB962C8B-B14F-4D97-AF65-F5344CB8AC3E}">
        <p14:creationId xmlns:p14="http://schemas.microsoft.com/office/powerpoint/2010/main" val="16009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0405380-0055-4CFD-A3CA-F99956AF854B}"/>
              </a:ext>
            </a:extLst>
          </p:cNvPr>
          <p:cNvPicPr>
            <a:picLocks noGrp="1" noChangeAspect="1"/>
          </p:cNvPicPr>
          <p:nvPr>
            <p:ph type="pic" sz="quarter" idx="14"/>
          </p:nvPr>
        </p:nvPicPr>
        <p:blipFill>
          <a:blip r:embed="rId2"/>
          <a:srcRect t="5053" b="5053"/>
          <a:stretch>
            <a:fillRect/>
          </a:stretch>
        </p:blipFill>
        <p:spPr>
          <a:xfrm>
            <a:off x="-14288" y="0"/>
            <a:ext cx="12206288" cy="6858000"/>
          </a:xfrm>
        </p:spPr>
      </p:pic>
      <p:sp>
        <p:nvSpPr>
          <p:cNvPr id="5" name="Date Placeholder 4">
            <a:extLst>
              <a:ext uri="{FF2B5EF4-FFF2-40B4-BE49-F238E27FC236}">
                <a16:creationId xmlns:a16="http://schemas.microsoft.com/office/drawing/2014/main" id="{11F73FB8-A30A-4560-96B2-DF4F388818B0}"/>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5EDA87-EAE5-4DD1-9831-9A5EB6206BC6}"/>
              </a:ext>
            </a:extLst>
          </p:cNvPr>
          <p:cNvSpPr>
            <a:spLocks noGrp="1"/>
          </p:cNvSpPr>
          <p:nvPr>
            <p:ph type="ftr" sz="quarter" idx="11"/>
          </p:nvPr>
        </p:nvSpPr>
        <p:spPr/>
        <p:txBody>
          <a:bodyPr/>
          <a:lstStyle/>
          <a:p>
            <a:r>
              <a:rPr lang="en-US" dirty="0"/>
              <a:t>Resume Screening/Parsing </a:t>
            </a:r>
          </a:p>
        </p:txBody>
      </p:sp>
      <p:sp>
        <p:nvSpPr>
          <p:cNvPr id="7" name="Slide Number Placeholder 6">
            <a:extLst>
              <a:ext uri="{FF2B5EF4-FFF2-40B4-BE49-F238E27FC236}">
                <a16:creationId xmlns:a16="http://schemas.microsoft.com/office/drawing/2014/main" id="{395B896D-A4A6-4B04-8A2F-C6FD57414768}"/>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8" name="Title 1">
            <a:extLst>
              <a:ext uri="{FF2B5EF4-FFF2-40B4-BE49-F238E27FC236}">
                <a16:creationId xmlns:a16="http://schemas.microsoft.com/office/drawing/2014/main" id="{22B560C6-6277-4E7F-B7ED-A2E973EF6A61}"/>
              </a:ext>
            </a:extLst>
          </p:cNvPr>
          <p:cNvSpPr>
            <a:spLocks noGrp="1"/>
          </p:cNvSpPr>
          <p:nvPr>
            <p:ph type="title"/>
          </p:nvPr>
        </p:nvSpPr>
        <p:spPr>
          <a:xfrm>
            <a:off x="370814" y="26705"/>
            <a:ext cx="11159232" cy="967591"/>
          </a:xfrm>
        </p:spPr>
        <p:txBody>
          <a:bodyPr anchor="ctr" anchorCtr="0">
            <a:normAutofit/>
          </a:bodyPr>
          <a:lstStyle/>
          <a:p>
            <a:r>
              <a:rPr lang="en-IN" dirty="0">
                <a:solidFill>
                  <a:schemeClr val="accent1">
                    <a:lumMod val="50000"/>
                  </a:schemeClr>
                </a:solidFill>
              </a:rPr>
              <a:t>Exploratory Data Analysis</a:t>
            </a:r>
          </a:p>
        </p:txBody>
      </p:sp>
      <p:sp>
        <p:nvSpPr>
          <p:cNvPr id="9" name="Title 1">
            <a:extLst>
              <a:ext uri="{FF2B5EF4-FFF2-40B4-BE49-F238E27FC236}">
                <a16:creationId xmlns:a16="http://schemas.microsoft.com/office/drawing/2014/main" id="{CA33408E-4FE6-42AA-B057-A327ACC57739}"/>
              </a:ext>
            </a:extLst>
          </p:cNvPr>
          <p:cNvSpPr>
            <a:spLocks noGrp="1"/>
          </p:cNvSpPr>
          <p:nvPr>
            <p:ph type="title"/>
          </p:nvPr>
        </p:nvSpPr>
        <p:spPr>
          <a:xfrm>
            <a:off x="372862" y="994297"/>
            <a:ext cx="11159231" cy="5388747"/>
          </a:xfrm>
          <a:ln>
            <a:solidFill>
              <a:schemeClr val="accent1">
                <a:lumMod val="50000"/>
              </a:schemeClr>
            </a:solidFill>
          </a:ln>
        </p:spPr>
        <p:txBody>
          <a:bodyPr anchor="ctr" anchorCtr="0">
            <a:normAutofit/>
          </a:bodyPr>
          <a:lstStyle/>
          <a:p>
            <a:pPr algn="l"/>
            <a:r>
              <a:rPr lang="en-US" sz="1600" b="1" dirty="0">
                <a:solidFill>
                  <a:schemeClr val="accent1">
                    <a:lumMod val="25000"/>
                  </a:schemeClr>
                </a:solidFill>
              </a:rPr>
              <a:t>2. </a:t>
            </a:r>
            <a:r>
              <a:rPr lang="en-IN" sz="1600" b="1" dirty="0">
                <a:solidFill>
                  <a:schemeClr val="accent1">
                    <a:lumMod val="25000"/>
                  </a:schemeClr>
                </a:solidFill>
                <a:latin typeface="Arial" panose="020B0604020202020204" pitchFamily="34" charset="0"/>
              </a:rPr>
              <a:t>T</a:t>
            </a:r>
            <a:r>
              <a:rPr lang="en-IN" sz="1600" b="1" dirty="0">
                <a:solidFill>
                  <a:schemeClr val="accent1">
                    <a:lumMod val="25000"/>
                  </a:schemeClr>
                </a:solidFill>
                <a:effectLst/>
                <a:latin typeface="Arial" panose="020B0604020202020204" pitchFamily="34" charset="0"/>
                <a:ea typeface="Arial" panose="020B0604020202020204" pitchFamily="34" charset="0"/>
              </a:rPr>
              <a:t>he distinct categories of resume and the number of records belonging to each category</a:t>
            </a: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IN" sz="1800" b="1" dirty="0">
                <a:solidFill>
                  <a:schemeClr val="accent1">
                    <a:lumMod val="25000"/>
                  </a:schemeClr>
                </a:solidFill>
                <a:effectLst/>
                <a:latin typeface="Arial" panose="020B0604020202020204" pitchFamily="34" charset="0"/>
                <a:ea typeface="Arial" panose="020B0604020202020204" pitchFamily="34" charset="0"/>
              </a:rPr>
            </a:br>
            <a:r>
              <a:rPr lang="en-US" b="1" dirty="0">
                <a:solidFill>
                  <a:schemeClr val="accent1">
                    <a:lumMod val="25000"/>
                  </a:schemeClr>
                </a:solidFill>
              </a:rPr>
              <a:t>		</a:t>
            </a:r>
          </a:p>
        </p:txBody>
      </p:sp>
      <p:pic>
        <p:nvPicPr>
          <p:cNvPr id="3" name="Picture 2">
            <a:extLst>
              <a:ext uri="{FF2B5EF4-FFF2-40B4-BE49-F238E27FC236}">
                <a16:creationId xmlns:a16="http://schemas.microsoft.com/office/drawing/2014/main" id="{572D1007-E347-4E62-A9E4-2D4605A7A9A1}"/>
              </a:ext>
            </a:extLst>
          </p:cNvPr>
          <p:cNvPicPr>
            <a:picLocks noChangeAspect="1"/>
          </p:cNvPicPr>
          <p:nvPr/>
        </p:nvPicPr>
        <p:blipFill>
          <a:blip r:embed="rId3"/>
          <a:stretch>
            <a:fillRect/>
          </a:stretch>
        </p:blipFill>
        <p:spPr>
          <a:xfrm>
            <a:off x="1970842" y="1633526"/>
            <a:ext cx="7474999" cy="46129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374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0405380-0055-4CFD-A3CA-F99956AF854B}"/>
              </a:ext>
            </a:extLst>
          </p:cNvPr>
          <p:cNvPicPr>
            <a:picLocks noGrp="1" noChangeAspect="1"/>
          </p:cNvPicPr>
          <p:nvPr>
            <p:ph type="pic" sz="quarter" idx="14"/>
          </p:nvPr>
        </p:nvPicPr>
        <p:blipFill>
          <a:blip r:embed="rId2"/>
          <a:srcRect t="5053" b="5053"/>
          <a:stretch>
            <a:fillRect/>
          </a:stretch>
        </p:blipFill>
        <p:spPr>
          <a:xfrm>
            <a:off x="-14288" y="0"/>
            <a:ext cx="12206288" cy="6858000"/>
          </a:xfrm>
        </p:spPr>
      </p:pic>
      <p:sp>
        <p:nvSpPr>
          <p:cNvPr id="5" name="Date Placeholder 4">
            <a:extLst>
              <a:ext uri="{FF2B5EF4-FFF2-40B4-BE49-F238E27FC236}">
                <a16:creationId xmlns:a16="http://schemas.microsoft.com/office/drawing/2014/main" id="{11F73FB8-A30A-4560-96B2-DF4F388818B0}"/>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5EDA87-EAE5-4DD1-9831-9A5EB6206BC6}"/>
              </a:ext>
            </a:extLst>
          </p:cNvPr>
          <p:cNvSpPr>
            <a:spLocks noGrp="1"/>
          </p:cNvSpPr>
          <p:nvPr>
            <p:ph type="ftr" sz="quarter" idx="11"/>
          </p:nvPr>
        </p:nvSpPr>
        <p:spPr/>
        <p:txBody>
          <a:bodyPr/>
          <a:lstStyle/>
          <a:p>
            <a:r>
              <a:rPr lang="en-US" dirty="0"/>
              <a:t>Resume Screening/Parsing </a:t>
            </a:r>
          </a:p>
        </p:txBody>
      </p:sp>
      <p:sp>
        <p:nvSpPr>
          <p:cNvPr id="7" name="Slide Number Placeholder 6">
            <a:extLst>
              <a:ext uri="{FF2B5EF4-FFF2-40B4-BE49-F238E27FC236}">
                <a16:creationId xmlns:a16="http://schemas.microsoft.com/office/drawing/2014/main" id="{395B896D-A4A6-4B04-8A2F-C6FD57414768}"/>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8" name="Title 1">
            <a:extLst>
              <a:ext uri="{FF2B5EF4-FFF2-40B4-BE49-F238E27FC236}">
                <a16:creationId xmlns:a16="http://schemas.microsoft.com/office/drawing/2014/main" id="{22B560C6-6277-4E7F-B7ED-A2E973EF6A61}"/>
              </a:ext>
            </a:extLst>
          </p:cNvPr>
          <p:cNvSpPr>
            <a:spLocks noGrp="1"/>
          </p:cNvSpPr>
          <p:nvPr>
            <p:ph type="title"/>
          </p:nvPr>
        </p:nvSpPr>
        <p:spPr>
          <a:xfrm>
            <a:off x="370814" y="26705"/>
            <a:ext cx="11367994" cy="998239"/>
          </a:xfrm>
        </p:spPr>
        <p:txBody>
          <a:bodyPr anchor="ctr" anchorCtr="0">
            <a:normAutofit/>
          </a:bodyPr>
          <a:lstStyle/>
          <a:p>
            <a:r>
              <a:rPr lang="en-IN" dirty="0">
                <a:solidFill>
                  <a:schemeClr val="accent1">
                    <a:lumMod val="50000"/>
                  </a:schemeClr>
                </a:solidFill>
              </a:rPr>
              <a:t>Exploratory Data Analysis</a:t>
            </a:r>
          </a:p>
        </p:txBody>
      </p:sp>
      <p:sp>
        <p:nvSpPr>
          <p:cNvPr id="9" name="Title 1">
            <a:extLst>
              <a:ext uri="{FF2B5EF4-FFF2-40B4-BE49-F238E27FC236}">
                <a16:creationId xmlns:a16="http://schemas.microsoft.com/office/drawing/2014/main" id="{CA33408E-4FE6-42AA-B057-A327ACC57739}"/>
              </a:ext>
            </a:extLst>
          </p:cNvPr>
          <p:cNvSpPr>
            <a:spLocks noGrp="1"/>
          </p:cNvSpPr>
          <p:nvPr>
            <p:ph type="title"/>
          </p:nvPr>
        </p:nvSpPr>
        <p:spPr>
          <a:xfrm>
            <a:off x="372863" y="1211362"/>
            <a:ext cx="5244249" cy="4843210"/>
          </a:xfrm>
          <a:ln>
            <a:solidFill>
              <a:schemeClr val="accent1">
                <a:lumMod val="50000"/>
              </a:schemeClr>
            </a:solidFill>
          </a:ln>
        </p:spPr>
        <p:txBody>
          <a:bodyPr anchor="ctr" anchorCtr="0">
            <a:noAutofit/>
          </a:bodyPr>
          <a:lstStyle/>
          <a:p>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br>
              <a:rPr lang="en-US" sz="1800" b="1" dirty="0">
                <a:solidFill>
                  <a:schemeClr val="accent1">
                    <a:lumMod val="25000"/>
                  </a:schemeClr>
                </a:solidFill>
              </a:rPr>
            </a:br>
            <a:r>
              <a:rPr lang="en-US" sz="2400" b="1" dirty="0">
                <a:solidFill>
                  <a:schemeClr val="accent1">
                    <a:lumMod val="25000"/>
                  </a:schemeClr>
                </a:solidFill>
              </a:rPr>
              <a:t>3. </a:t>
            </a:r>
            <a:r>
              <a:rPr lang="en-IN" sz="2400" b="1" dirty="0">
                <a:solidFill>
                  <a:schemeClr val="accent1">
                    <a:lumMod val="25000"/>
                  </a:schemeClr>
                </a:solidFill>
                <a:latin typeface="Arial" panose="020B0604020202020204" pitchFamily="34" charset="0"/>
              </a:rPr>
              <a:t>Viewing the visual view of categories</a:t>
            </a:r>
            <a:br>
              <a:rPr lang="en-IN" sz="1800" b="1" dirty="0">
                <a:solidFill>
                  <a:schemeClr val="accent1">
                    <a:lumMod val="25000"/>
                  </a:schemeClr>
                </a:solidFill>
                <a:latin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r>
              <a:rPr lang="en-IN" sz="1800" b="1" dirty="0">
                <a:solidFill>
                  <a:schemeClr val="accent1">
                    <a:lumMod val="25000"/>
                  </a:schemeClr>
                </a:solidFill>
                <a:effectLst/>
                <a:latin typeface="Arial" panose="020B0604020202020204" pitchFamily="34" charset="0"/>
                <a:ea typeface="Arial" panose="020B0604020202020204" pitchFamily="34" charset="0"/>
              </a:rPr>
              <a:t>There are 25 different categories we have in the data.  The top 3 job categories we have in the data are as follows.</a:t>
            </a:r>
            <a:br>
              <a:rPr lang="en-IN" sz="1800" b="1" dirty="0">
                <a:solidFill>
                  <a:schemeClr val="accent1">
                    <a:lumMod val="25000"/>
                  </a:schemeClr>
                </a:solidFill>
                <a:effectLst/>
                <a:latin typeface="Arial" panose="020B0604020202020204" pitchFamily="34" charset="0"/>
                <a:ea typeface="Arial" panose="020B0604020202020204" pitchFamily="34" charset="0"/>
              </a:rPr>
            </a:br>
            <a:br>
              <a:rPr lang="en-IN" sz="1800" b="1" dirty="0">
                <a:solidFill>
                  <a:schemeClr val="accent1">
                    <a:lumMod val="25000"/>
                  </a:schemeClr>
                </a:solidFill>
                <a:effectLst/>
                <a:latin typeface="Arial" panose="020B0604020202020204" pitchFamily="34" charset="0"/>
                <a:ea typeface="Arial" panose="020B0604020202020204" pitchFamily="34" charset="0"/>
              </a:rPr>
            </a:br>
            <a:r>
              <a:rPr lang="en-IN" sz="1800" b="1" dirty="0">
                <a:solidFill>
                  <a:schemeClr val="accent1">
                    <a:lumMod val="25000"/>
                  </a:schemeClr>
                </a:solidFill>
                <a:effectLst/>
                <a:latin typeface="Arial" panose="020B0604020202020204" pitchFamily="34" charset="0"/>
                <a:ea typeface="Arial" panose="020B0604020202020204" pitchFamily="34" charset="0"/>
              </a:rPr>
              <a:t>Java developer, </a:t>
            </a:r>
            <a:br>
              <a:rPr lang="en-IN" sz="1800" b="1" dirty="0">
                <a:solidFill>
                  <a:schemeClr val="accent1">
                    <a:lumMod val="25000"/>
                  </a:schemeClr>
                </a:solidFill>
                <a:effectLst/>
                <a:latin typeface="Arial" panose="020B0604020202020204" pitchFamily="34" charset="0"/>
                <a:ea typeface="Arial" panose="020B0604020202020204" pitchFamily="34" charset="0"/>
              </a:rPr>
            </a:br>
            <a:r>
              <a:rPr lang="en-IN" sz="1800" b="1" dirty="0">
                <a:solidFill>
                  <a:schemeClr val="accent1">
                    <a:lumMod val="25000"/>
                  </a:schemeClr>
                </a:solidFill>
                <a:effectLst/>
                <a:latin typeface="Arial" panose="020B0604020202020204" pitchFamily="34" charset="0"/>
                <a:ea typeface="Arial" panose="020B0604020202020204" pitchFamily="34" charset="0"/>
              </a:rPr>
              <a:t>Testing, </a:t>
            </a:r>
            <a:br>
              <a:rPr lang="en-IN" sz="1800" b="1" dirty="0">
                <a:solidFill>
                  <a:schemeClr val="accent1">
                    <a:lumMod val="25000"/>
                  </a:schemeClr>
                </a:solidFill>
                <a:effectLst/>
                <a:latin typeface="Arial" panose="020B0604020202020204" pitchFamily="34" charset="0"/>
                <a:ea typeface="Arial" panose="020B0604020202020204" pitchFamily="34" charset="0"/>
              </a:rPr>
            </a:br>
            <a:r>
              <a:rPr lang="en-IN" sz="1800" b="1" dirty="0">
                <a:solidFill>
                  <a:schemeClr val="accent1">
                    <a:lumMod val="25000"/>
                  </a:schemeClr>
                </a:solidFill>
                <a:effectLst/>
                <a:latin typeface="Arial" panose="020B0604020202020204" pitchFamily="34" charset="0"/>
                <a:ea typeface="Arial" panose="020B0604020202020204" pitchFamily="34" charset="0"/>
              </a:rPr>
              <a:t>and DevOps Engineer.</a:t>
            </a:r>
            <a:br>
              <a:rPr lang="en-US" sz="18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US" sz="2000" b="1" dirty="0">
                <a:solidFill>
                  <a:schemeClr val="accent1">
                    <a:lumMod val="25000"/>
                  </a:schemeClr>
                </a:solidFill>
                <a:effectLst/>
                <a:latin typeface="Arial" panose="020B0604020202020204" pitchFamily="34" charset="0"/>
                <a:ea typeface="Arial" panose="020B0604020202020204" pitchFamily="34" charset="0"/>
              </a:rPr>
            </a:br>
            <a:br>
              <a:rPr lang="en-IN" sz="2000" b="1" dirty="0">
                <a:solidFill>
                  <a:schemeClr val="accent1">
                    <a:lumMod val="25000"/>
                  </a:schemeClr>
                </a:solidFill>
                <a:effectLst/>
                <a:latin typeface="Arial" panose="020B0604020202020204" pitchFamily="34" charset="0"/>
                <a:ea typeface="Arial" panose="020B0604020202020204" pitchFamily="34" charset="0"/>
              </a:rPr>
            </a:br>
            <a:r>
              <a:rPr lang="en-US" sz="3600" b="1" dirty="0">
                <a:solidFill>
                  <a:schemeClr val="accent1">
                    <a:lumMod val="25000"/>
                  </a:schemeClr>
                </a:solidFill>
              </a:rPr>
              <a:t>		</a:t>
            </a:r>
          </a:p>
        </p:txBody>
      </p:sp>
      <p:pic>
        <p:nvPicPr>
          <p:cNvPr id="2050" name="Picture 2">
            <a:extLst>
              <a:ext uri="{FF2B5EF4-FFF2-40B4-BE49-F238E27FC236}">
                <a16:creationId xmlns:a16="http://schemas.microsoft.com/office/drawing/2014/main" id="{080AC2FF-0276-4F85-8252-B0F3664D1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112" y="1126125"/>
            <a:ext cx="6202025" cy="514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48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0405380-0055-4CFD-A3CA-F99956AF854B}"/>
              </a:ext>
            </a:extLst>
          </p:cNvPr>
          <p:cNvPicPr>
            <a:picLocks noGrp="1" noChangeAspect="1"/>
          </p:cNvPicPr>
          <p:nvPr>
            <p:ph type="pic" sz="quarter" idx="14"/>
          </p:nvPr>
        </p:nvPicPr>
        <p:blipFill>
          <a:blip r:embed="rId2"/>
          <a:srcRect t="5053" b="5053"/>
          <a:stretch>
            <a:fillRect/>
          </a:stretch>
        </p:blipFill>
        <p:spPr>
          <a:xfrm>
            <a:off x="-14288" y="0"/>
            <a:ext cx="12206288" cy="6858000"/>
          </a:xfrm>
        </p:spPr>
      </p:pic>
      <p:sp>
        <p:nvSpPr>
          <p:cNvPr id="5" name="Date Placeholder 4">
            <a:extLst>
              <a:ext uri="{FF2B5EF4-FFF2-40B4-BE49-F238E27FC236}">
                <a16:creationId xmlns:a16="http://schemas.microsoft.com/office/drawing/2014/main" id="{11F73FB8-A30A-4560-96B2-DF4F388818B0}"/>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035EDA87-EAE5-4DD1-9831-9A5EB6206BC6}"/>
              </a:ext>
            </a:extLst>
          </p:cNvPr>
          <p:cNvSpPr>
            <a:spLocks noGrp="1"/>
          </p:cNvSpPr>
          <p:nvPr>
            <p:ph type="ftr" sz="quarter" idx="11"/>
          </p:nvPr>
        </p:nvSpPr>
        <p:spPr/>
        <p:txBody>
          <a:bodyPr/>
          <a:lstStyle/>
          <a:p>
            <a:r>
              <a:rPr lang="en-US" dirty="0"/>
              <a:t>Resume Screening/Parsing </a:t>
            </a:r>
          </a:p>
        </p:txBody>
      </p:sp>
      <p:sp>
        <p:nvSpPr>
          <p:cNvPr id="7" name="Slide Number Placeholder 6">
            <a:extLst>
              <a:ext uri="{FF2B5EF4-FFF2-40B4-BE49-F238E27FC236}">
                <a16:creationId xmlns:a16="http://schemas.microsoft.com/office/drawing/2014/main" id="{395B896D-A4A6-4B04-8A2F-C6FD57414768}"/>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8" name="Title 1">
            <a:extLst>
              <a:ext uri="{FF2B5EF4-FFF2-40B4-BE49-F238E27FC236}">
                <a16:creationId xmlns:a16="http://schemas.microsoft.com/office/drawing/2014/main" id="{22B560C6-6277-4E7F-B7ED-A2E973EF6A61}"/>
              </a:ext>
            </a:extLst>
          </p:cNvPr>
          <p:cNvSpPr>
            <a:spLocks noGrp="1"/>
          </p:cNvSpPr>
          <p:nvPr>
            <p:ph type="title"/>
          </p:nvPr>
        </p:nvSpPr>
        <p:spPr>
          <a:xfrm>
            <a:off x="370814" y="26705"/>
            <a:ext cx="11367994" cy="998239"/>
          </a:xfrm>
        </p:spPr>
        <p:txBody>
          <a:bodyPr anchor="ctr" anchorCtr="0">
            <a:normAutofit/>
          </a:bodyPr>
          <a:lstStyle/>
          <a:p>
            <a:r>
              <a:rPr lang="en-IN" dirty="0">
                <a:solidFill>
                  <a:schemeClr val="accent1">
                    <a:lumMod val="50000"/>
                  </a:schemeClr>
                </a:solidFill>
              </a:rPr>
              <a:t>Exploratory Data Analysis</a:t>
            </a:r>
          </a:p>
        </p:txBody>
      </p:sp>
      <p:sp>
        <p:nvSpPr>
          <p:cNvPr id="9" name="Title 1">
            <a:extLst>
              <a:ext uri="{FF2B5EF4-FFF2-40B4-BE49-F238E27FC236}">
                <a16:creationId xmlns:a16="http://schemas.microsoft.com/office/drawing/2014/main" id="{CA33408E-4FE6-42AA-B057-A327ACC57739}"/>
              </a:ext>
            </a:extLst>
          </p:cNvPr>
          <p:cNvSpPr>
            <a:spLocks noGrp="1"/>
          </p:cNvSpPr>
          <p:nvPr>
            <p:ph type="title"/>
          </p:nvPr>
        </p:nvSpPr>
        <p:spPr>
          <a:xfrm>
            <a:off x="372863" y="1211362"/>
            <a:ext cx="5244249" cy="4843210"/>
          </a:xfrm>
          <a:ln>
            <a:solidFill>
              <a:schemeClr val="accent1">
                <a:lumMod val="50000"/>
              </a:schemeClr>
            </a:solidFill>
          </a:ln>
        </p:spPr>
        <p:txBody>
          <a:bodyPr anchor="ctr" anchorCtr="0">
            <a:noAutofit/>
          </a:bodyPr>
          <a:lstStyle/>
          <a:p>
            <a:r>
              <a:rPr lang="en-IN" sz="2000" b="1" dirty="0">
                <a:solidFill>
                  <a:schemeClr val="accent1">
                    <a:lumMod val="25000"/>
                  </a:schemeClr>
                </a:solidFill>
              </a:rPr>
              <a:t>4. We can also visualize the distribution of job categories in percentage as below:</a:t>
            </a:r>
            <a:endParaRPr lang="en-US" sz="4000" b="1" dirty="0">
              <a:solidFill>
                <a:schemeClr val="accent1">
                  <a:lumMod val="25000"/>
                </a:schemeClr>
              </a:solidFill>
            </a:endParaRPr>
          </a:p>
        </p:txBody>
      </p:sp>
      <p:pic>
        <p:nvPicPr>
          <p:cNvPr id="4100" name="Picture 4">
            <a:extLst>
              <a:ext uri="{FF2B5EF4-FFF2-40B4-BE49-F238E27FC236}">
                <a16:creationId xmlns:a16="http://schemas.microsoft.com/office/drawing/2014/main" id="{6B6EA180-E4C8-4A2F-8F30-78C20CE2F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864" y="1078114"/>
            <a:ext cx="6279383" cy="577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17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376AF-B2D1-4775-A046-A5E9CC559FAE}"/>
              </a:ext>
            </a:extLst>
          </p:cNvPr>
          <p:cNvSpPr>
            <a:spLocks noGrp="1"/>
          </p:cNvSpPr>
          <p:nvPr>
            <p:ph type="title"/>
          </p:nvPr>
        </p:nvSpPr>
        <p:spPr>
          <a:xfrm>
            <a:off x="594804" y="254236"/>
            <a:ext cx="10951020" cy="729615"/>
          </a:xfrm>
        </p:spPr>
        <p:txBody>
          <a:bodyPr>
            <a:normAutofit/>
          </a:bodyPr>
          <a:lstStyle/>
          <a:p>
            <a:r>
              <a:rPr lang="en-IN" dirty="0"/>
              <a:t>Data Processing</a:t>
            </a:r>
          </a:p>
        </p:txBody>
      </p:sp>
      <p:sp>
        <p:nvSpPr>
          <p:cNvPr id="4" name="Content Placeholder 3">
            <a:extLst>
              <a:ext uri="{FF2B5EF4-FFF2-40B4-BE49-F238E27FC236}">
                <a16:creationId xmlns:a16="http://schemas.microsoft.com/office/drawing/2014/main" id="{1579A318-BE9B-49FA-A520-ED1BE07E701E}"/>
              </a:ext>
            </a:extLst>
          </p:cNvPr>
          <p:cNvSpPr>
            <a:spLocks noGrp="1"/>
          </p:cNvSpPr>
          <p:nvPr>
            <p:ph idx="1"/>
          </p:nvPr>
        </p:nvSpPr>
        <p:spPr>
          <a:xfrm>
            <a:off x="594804" y="983851"/>
            <a:ext cx="11146092" cy="2445149"/>
          </a:xfrm>
        </p:spPr>
        <p:txBody>
          <a:bodyPr/>
          <a:lstStyle/>
          <a:p>
            <a:endParaRPr lang="en-IN" dirty="0"/>
          </a:p>
        </p:txBody>
      </p:sp>
      <p:sp>
        <p:nvSpPr>
          <p:cNvPr id="5" name="Date Placeholder 4">
            <a:extLst>
              <a:ext uri="{FF2B5EF4-FFF2-40B4-BE49-F238E27FC236}">
                <a16:creationId xmlns:a16="http://schemas.microsoft.com/office/drawing/2014/main" id="{4E1733B8-F2E4-4DD4-8F32-9BF835AA3FF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3A1B500-0B31-4ED3-BF4D-7C9D2681EA23}"/>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3CDE15A2-F164-43C5-BD71-010E1FF28254}"/>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8" name="Content Placeholder 7">
            <a:extLst>
              <a:ext uri="{FF2B5EF4-FFF2-40B4-BE49-F238E27FC236}">
                <a16:creationId xmlns:a16="http://schemas.microsoft.com/office/drawing/2014/main" id="{D77B3293-6F39-4011-BFE0-C0C1270F6A81}"/>
              </a:ext>
            </a:extLst>
          </p:cNvPr>
          <p:cNvSpPr>
            <a:spLocks noGrp="1"/>
          </p:cNvSpPr>
          <p:nvPr>
            <p:ph idx="15"/>
          </p:nvPr>
        </p:nvSpPr>
        <p:spPr/>
        <p:txBody>
          <a:bodyPr/>
          <a:lstStyle/>
          <a:p>
            <a:endParaRPr lang="en-IN"/>
          </a:p>
        </p:txBody>
      </p:sp>
      <p:pic>
        <p:nvPicPr>
          <p:cNvPr id="14" name="Picture Placeholder 13">
            <a:extLst>
              <a:ext uri="{FF2B5EF4-FFF2-40B4-BE49-F238E27FC236}">
                <a16:creationId xmlns:a16="http://schemas.microsoft.com/office/drawing/2014/main" id="{9B9868E3-E0B2-4570-9110-AAEA936EF9C1}"/>
              </a:ext>
            </a:extLst>
          </p:cNvPr>
          <p:cNvPicPr>
            <a:picLocks noGrp="1" noChangeAspect="1"/>
          </p:cNvPicPr>
          <p:nvPr>
            <p:ph type="pic" sz="quarter" idx="14"/>
          </p:nvPr>
        </p:nvPicPr>
        <p:blipFill>
          <a:blip r:embed="rId2"/>
          <a:srcRect t="4988" b="4988"/>
          <a:stretch>
            <a:fillRect/>
          </a:stretch>
        </p:blipFill>
        <p:spPr/>
      </p:pic>
      <p:sp>
        <p:nvSpPr>
          <p:cNvPr id="15" name="Title 1">
            <a:extLst>
              <a:ext uri="{FF2B5EF4-FFF2-40B4-BE49-F238E27FC236}">
                <a16:creationId xmlns:a16="http://schemas.microsoft.com/office/drawing/2014/main" id="{CE851725-E667-4E6E-840F-E8AFF690F25E}"/>
              </a:ext>
            </a:extLst>
          </p:cNvPr>
          <p:cNvSpPr txBox="1">
            <a:spLocks/>
          </p:cNvSpPr>
          <p:nvPr/>
        </p:nvSpPr>
        <p:spPr>
          <a:xfrm>
            <a:off x="0" y="254236"/>
            <a:ext cx="12188952" cy="970882"/>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3200" kern="1200" spc="40" baseline="0">
                <a:solidFill>
                  <a:schemeClr val="accent3"/>
                </a:solidFill>
                <a:latin typeface="+mj-lt"/>
                <a:ea typeface="+mj-ea"/>
                <a:cs typeface="+mj-cs"/>
              </a:defRPr>
            </a:lvl1pPr>
          </a:lstStyle>
          <a:p>
            <a:r>
              <a:rPr lang="en-US" dirty="0">
                <a:solidFill>
                  <a:schemeClr val="accent1">
                    <a:lumMod val="25000"/>
                  </a:schemeClr>
                </a:solidFill>
              </a:rPr>
              <a:t>Data Processing</a:t>
            </a:r>
          </a:p>
        </p:txBody>
      </p:sp>
      <p:sp>
        <p:nvSpPr>
          <p:cNvPr id="17" name="TextBox 16">
            <a:extLst>
              <a:ext uri="{FF2B5EF4-FFF2-40B4-BE49-F238E27FC236}">
                <a16:creationId xmlns:a16="http://schemas.microsoft.com/office/drawing/2014/main" id="{B5EBA832-0561-4EB0-A202-0922292AACBB}"/>
              </a:ext>
            </a:extLst>
          </p:cNvPr>
          <p:cNvSpPr txBox="1"/>
          <p:nvPr/>
        </p:nvSpPr>
        <p:spPr>
          <a:xfrm>
            <a:off x="292963" y="1225118"/>
            <a:ext cx="11447933" cy="1200329"/>
          </a:xfrm>
          <a:prstGeom prst="rect">
            <a:avLst/>
          </a:prstGeom>
          <a:noFill/>
        </p:spPr>
        <p:txBody>
          <a:bodyPr wrap="square" rtlCol="0">
            <a:spAutoFit/>
          </a:bodyPr>
          <a:lstStyle/>
          <a:p>
            <a:pPr algn="l"/>
            <a:r>
              <a:rPr lang="en-IN" b="1" i="0" dirty="0">
                <a:solidFill>
                  <a:srgbClr val="222222"/>
                </a:solidFill>
                <a:effectLst/>
                <a:latin typeface="Lato" panose="020F0502020204030203" pitchFamily="34" charset="0"/>
              </a:rPr>
              <a:t>Step 1: Clean the ‘Resume’ column</a:t>
            </a:r>
            <a:endParaRPr lang="en-IN" b="0" i="0" dirty="0">
              <a:solidFill>
                <a:srgbClr val="222222"/>
              </a:solidFill>
              <a:effectLst/>
              <a:latin typeface="Lato" panose="020F0502020204030203" pitchFamily="34" charset="0"/>
            </a:endParaRPr>
          </a:p>
          <a:p>
            <a:pPr algn="l"/>
            <a:r>
              <a:rPr lang="en-IN" b="0" i="0" dirty="0">
                <a:solidFill>
                  <a:srgbClr val="222222"/>
                </a:solidFill>
                <a:effectLst/>
                <a:latin typeface="Lato" panose="020F0502020204030203" pitchFamily="34" charset="0"/>
              </a:rPr>
              <a:t>In this step, we remove any unnecessary information from resumes like URLs, hashtags, and special characters.</a:t>
            </a:r>
          </a:p>
          <a:p>
            <a:br>
              <a:rPr lang="en-IN" dirty="0"/>
            </a:br>
            <a:endParaRPr lang="en-IN" dirty="0"/>
          </a:p>
        </p:txBody>
      </p:sp>
      <p:pic>
        <p:nvPicPr>
          <p:cNvPr id="19" name="Picture 18">
            <a:extLst>
              <a:ext uri="{FF2B5EF4-FFF2-40B4-BE49-F238E27FC236}">
                <a16:creationId xmlns:a16="http://schemas.microsoft.com/office/drawing/2014/main" id="{2675A925-238A-488D-843B-FC7C26EBAC89}"/>
              </a:ext>
            </a:extLst>
          </p:cNvPr>
          <p:cNvPicPr>
            <a:picLocks noChangeAspect="1"/>
          </p:cNvPicPr>
          <p:nvPr/>
        </p:nvPicPr>
        <p:blipFill>
          <a:blip r:embed="rId3"/>
          <a:stretch>
            <a:fillRect/>
          </a:stretch>
        </p:blipFill>
        <p:spPr>
          <a:xfrm>
            <a:off x="1716404" y="2321051"/>
            <a:ext cx="8410575" cy="3324225"/>
          </a:xfrm>
          <a:prstGeom prst="rect">
            <a:avLst/>
          </a:prstGeom>
        </p:spPr>
      </p:pic>
    </p:spTree>
    <p:extLst>
      <p:ext uri="{BB962C8B-B14F-4D97-AF65-F5344CB8AC3E}">
        <p14:creationId xmlns:p14="http://schemas.microsoft.com/office/powerpoint/2010/main" val="34326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376AF-B2D1-4775-A046-A5E9CC559FAE}"/>
              </a:ext>
            </a:extLst>
          </p:cNvPr>
          <p:cNvSpPr>
            <a:spLocks noGrp="1"/>
          </p:cNvSpPr>
          <p:nvPr>
            <p:ph type="title"/>
          </p:nvPr>
        </p:nvSpPr>
        <p:spPr>
          <a:xfrm>
            <a:off x="594804" y="254236"/>
            <a:ext cx="10951020" cy="729615"/>
          </a:xfrm>
        </p:spPr>
        <p:txBody>
          <a:bodyPr>
            <a:normAutofit/>
          </a:bodyPr>
          <a:lstStyle/>
          <a:p>
            <a:r>
              <a:rPr lang="en-IN" dirty="0"/>
              <a:t>Data Processing</a:t>
            </a:r>
          </a:p>
        </p:txBody>
      </p:sp>
      <p:sp>
        <p:nvSpPr>
          <p:cNvPr id="4" name="Content Placeholder 3">
            <a:extLst>
              <a:ext uri="{FF2B5EF4-FFF2-40B4-BE49-F238E27FC236}">
                <a16:creationId xmlns:a16="http://schemas.microsoft.com/office/drawing/2014/main" id="{1579A318-BE9B-49FA-A520-ED1BE07E701E}"/>
              </a:ext>
            </a:extLst>
          </p:cNvPr>
          <p:cNvSpPr>
            <a:spLocks noGrp="1"/>
          </p:cNvSpPr>
          <p:nvPr>
            <p:ph idx="1"/>
          </p:nvPr>
        </p:nvSpPr>
        <p:spPr>
          <a:xfrm>
            <a:off x="594804" y="983851"/>
            <a:ext cx="11146092" cy="2445149"/>
          </a:xfrm>
        </p:spPr>
        <p:txBody>
          <a:bodyPr/>
          <a:lstStyle/>
          <a:p>
            <a:endParaRPr lang="en-IN" dirty="0"/>
          </a:p>
        </p:txBody>
      </p:sp>
      <p:sp>
        <p:nvSpPr>
          <p:cNvPr id="5" name="Date Placeholder 4">
            <a:extLst>
              <a:ext uri="{FF2B5EF4-FFF2-40B4-BE49-F238E27FC236}">
                <a16:creationId xmlns:a16="http://schemas.microsoft.com/office/drawing/2014/main" id="{4E1733B8-F2E4-4DD4-8F32-9BF835AA3FF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3A1B500-0B31-4ED3-BF4D-7C9D2681EA23}"/>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3CDE15A2-F164-43C5-BD71-010E1FF28254}"/>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8" name="Content Placeholder 7">
            <a:extLst>
              <a:ext uri="{FF2B5EF4-FFF2-40B4-BE49-F238E27FC236}">
                <a16:creationId xmlns:a16="http://schemas.microsoft.com/office/drawing/2014/main" id="{D77B3293-6F39-4011-BFE0-C0C1270F6A81}"/>
              </a:ext>
            </a:extLst>
          </p:cNvPr>
          <p:cNvSpPr>
            <a:spLocks noGrp="1"/>
          </p:cNvSpPr>
          <p:nvPr>
            <p:ph idx="15"/>
          </p:nvPr>
        </p:nvSpPr>
        <p:spPr/>
        <p:txBody>
          <a:bodyPr/>
          <a:lstStyle/>
          <a:p>
            <a:endParaRPr lang="en-IN"/>
          </a:p>
        </p:txBody>
      </p:sp>
      <p:pic>
        <p:nvPicPr>
          <p:cNvPr id="14" name="Picture Placeholder 13">
            <a:extLst>
              <a:ext uri="{FF2B5EF4-FFF2-40B4-BE49-F238E27FC236}">
                <a16:creationId xmlns:a16="http://schemas.microsoft.com/office/drawing/2014/main" id="{9B9868E3-E0B2-4570-9110-AAEA936EF9C1}"/>
              </a:ext>
            </a:extLst>
          </p:cNvPr>
          <p:cNvPicPr>
            <a:picLocks noGrp="1" noChangeAspect="1"/>
          </p:cNvPicPr>
          <p:nvPr>
            <p:ph type="pic" sz="quarter" idx="14"/>
          </p:nvPr>
        </p:nvPicPr>
        <p:blipFill>
          <a:blip r:embed="rId2"/>
          <a:srcRect t="4988" b="4988"/>
          <a:stretch>
            <a:fillRect/>
          </a:stretch>
        </p:blipFill>
        <p:spPr/>
      </p:pic>
      <p:sp>
        <p:nvSpPr>
          <p:cNvPr id="15" name="Title 1">
            <a:extLst>
              <a:ext uri="{FF2B5EF4-FFF2-40B4-BE49-F238E27FC236}">
                <a16:creationId xmlns:a16="http://schemas.microsoft.com/office/drawing/2014/main" id="{CE851725-E667-4E6E-840F-E8AFF690F25E}"/>
              </a:ext>
            </a:extLst>
          </p:cNvPr>
          <p:cNvSpPr txBox="1">
            <a:spLocks/>
          </p:cNvSpPr>
          <p:nvPr/>
        </p:nvSpPr>
        <p:spPr>
          <a:xfrm>
            <a:off x="0" y="254236"/>
            <a:ext cx="12188952" cy="970882"/>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3200" kern="1200" spc="40" baseline="0">
                <a:solidFill>
                  <a:schemeClr val="accent3"/>
                </a:solidFill>
                <a:latin typeface="+mj-lt"/>
                <a:ea typeface="+mj-ea"/>
                <a:cs typeface="+mj-cs"/>
              </a:defRPr>
            </a:lvl1pPr>
          </a:lstStyle>
          <a:p>
            <a:r>
              <a:rPr lang="en-US" dirty="0">
                <a:solidFill>
                  <a:schemeClr val="accent1">
                    <a:lumMod val="25000"/>
                  </a:schemeClr>
                </a:solidFill>
              </a:rPr>
              <a:t>Data Processing</a:t>
            </a:r>
          </a:p>
        </p:txBody>
      </p:sp>
      <p:sp>
        <p:nvSpPr>
          <p:cNvPr id="17" name="TextBox 16">
            <a:extLst>
              <a:ext uri="{FF2B5EF4-FFF2-40B4-BE49-F238E27FC236}">
                <a16:creationId xmlns:a16="http://schemas.microsoft.com/office/drawing/2014/main" id="{B5EBA832-0561-4EB0-A202-0922292AACBB}"/>
              </a:ext>
            </a:extLst>
          </p:cNvPr>
          <p:cNvSpPr txBox="1"/>
          <p:nvPr/>
        </p:nvSpPr>
        <p:spPr>
          <a:xfrm>
            <a:off x="292963" y="1225118"/>
            <a:ext cx="11447933" cy="3693319"/>
          </a:xfrm>
          <a:prstGeom prst="rect">
            <a:avLst/>
          </a:prstGeom>
          <a:noFill/>
        </p:spPr>
        <p:txBody>
          <a:bodyPr wrap="square" rtlCol="0">
            <a:spAutoFit/>
          </a:bodyPr>
          <a:lstStyle/>
          <a:p>
            <a:pPr algn="l"/>
            <a:r>
              <a:rPr lang="en-IN" b="1" i="0" dirty="0">
                <a:solidFill>
                  <a:srgbClr val="222222"/>
                </a:solidFill>
                <a:effectLst/>
              </a:rPr>
              <a:t>Step 2: Encoding ‘Category’</a:t>
            </a:r>
          </a:p>
          <a:p>
            <a:pPr algn="l"/>
            <a:r>
              <a:rPr lang="en-IN" dirty="0">
                <a:solidFill>
                  <a:srgbClr val="222222"/>
                </a:solidFill>
              </a:rPr>
              <a:t>Here</a:t>
            </a:r>
            <a:r>
              <a:rPr lang="en-IN" i="0" dirty="0">
                <a:solidFill>
                  <a:srgbClr val="222222"/>
                </a:solidFill>
                <a:effectLst/>
              </a:rPr>
              <a:t>, we will encode the ‘Category’ column using Label Encoding. Even though the ‘Category’ column is ‘Nominal’ data we are using Label Encoding because the ‘Category’ column is our ‘target’ column. By performing Label Encoding each category will become a class and we will be building a multiclass classification model.</a:t>
            </a:r>
          </a:p>
          <a:p>
            <a:pPr algn="l"/>
            <a:endParaRPr lang="en-IN" dirty="0">
              <a:solidFill>
                <a:srgbClr val="222222"/>
              </a:solidFill>
            </a:endParaRPr>
          </a:p>
          <a:p>
            <a:pPr algn="l"/>
            <a:endParaRPr lang="en-IN" dirty="0">
              <a:solidFill>
                <a:srgbClr val="222222"/>
              </a:solidFill>
            </a:endParaRPr>
          </a:p>
          <a:p>
            <a:pPr algn="l"/>
            <a:r>
              <a:rPr lang="en-IN" b="1" dirty="0"/>
              <a:t>Step 3: Pre-processing ‘cleaned_resume’ column</a:t>
            </a:r>
          </a:p>
          <a:p>
            <a:pPr algn="l"/>
            <a:r>
              <a:rPr lang="en-IN" dirty="0"/>
              <a:t>Here we will pre-process and convert the ‘cleaned_resume’ column into vectors. There are many ways to do that like ‘Bag of Words’, ‘Tf-Idf’, ‘Word2Vec’ and a combination of these methods.</a:t>
            </a:r>
          </a:p>
          <a:p>
            <a:pPr algn="l"/>
            <a:r>
              <a:rPr lang="en-IN" dirty="0"/>
              <a:t>We will be using the ‘Tf-Idf’ method to get the vectors in this approach.</a:t>
            </a:r>
          </a:p>
          <a:p>
            <a:pPr algn="l"/>
            <a:endParaRPr lang="en-IN" dirty="0"/>
          </a:p>
          <a:p>
            <a:pPr algn="l"/>
            <a:r>
              <a:rPr lang="en-IN" dirty="0"/>
              <a:t>We have ‘WordFeatures’ as vectors and ‘requiredTarget’ and target after this step.</a:t>
            </a:r>
          </a:p>
        </p:txBody>
      </p:sp>
    </p:spTree>
    <p:extLst>
      <p:ext uri="{BB962C8B-B14F-4D97-AF65-F5344CB8AC3E}">
        <p14:creationId xmlns:p14="http://schemas.microsoft.com/office/powerpoint/2010/main" val="1788870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715737A-59CC-4862-8A07-7840E7D28BB8}"/>
              </a:ext>
            </a:extLst>
          </p:cNvPr>
          <p:cNvPicPr>
            <a:picLocks noGrp="1" noChangeAspect="1"/>
          </p:cNvPicPr>
          <p:nvPr>
            <p:ph type="pic" sz="quarter" idx="14"/>
          </p:nvPr>
        </p:nvPicPr>
        <p:blipFill>
          <a:blip r:embed="rId2"/>
          <a:srcRect t="4988" b="4988"/>
          <a:stretch>
            <a:fillRect/>
          </a:stretch>
        </p:blipFill>
        <p:spPr>
          <a:xfrm>
            <a:off x="3048" y="0"/>
            <a:ext cx="12188952" cy="6858000"/>
          </a:xfrm>
        </p:spPr>
      </p:pic>
      <p:sp>
        <p:nvSpPr>
          <p:cNvPr id="3" name="Title 2">
            <a:extLst>
              <a:ext uri="{FF2B5EF4-FFF2-40B4-BE49-F238E27FC236}">
                <a16:creationId xmlns:a16="http://schemas.microsoft.com/office/drawing/2014/main" id="{21109873-7C45-4933-AFE8-09F427FC17C7}"/>
              </a:ext>
            </a:extLst>
          </p:cNvPr>
          <p:cNvSpPr>
            <a:spLocks noGrp="1"/>
          </p:cNvSpPr>
          <p:nvPr>
            <p:ph type="title"/>
          </p:nvPr>
        </p:nvSpPr>
        <p:spPr>
          <a:xfrm>
            <a:off x="399710" y="283210"/>
            <a:ext cx="11392579" cy="6019074"/>
          </a:xfrm>
        </p:spPr>
        <p:txBody>
          <a:bodyPr/>
          <a:lstStyle/>
          <a:p>
            <a:pPr marL="57150" indent="-571500">
              <a:lnSpc>
                <a:spcPct val="115000"/>
              </a:lnSpc>
              <a:spcAft>
                <a:spcPts val="0"/>
              </a:spcAft>
            </a:pPr>
            <a:r>
              <a:rPr lang="en-US" sz="2000" dirty="0">
                <a:solidFill>
                  <a:schemeClr val="tx2">
                    <a:lumMod val="50000"/>
                  </a:schemeClr>
                </a:solidFill>
                <a:effectLst/>
                <a:latin typeface="Arial" panose="020B0604020202020204" pitchFamily="34" charset="0"/>
                <a:ea typeface="Arial" panose="020B0604020202020204" pitchFamily="34" charset="0"/>
              </a:rPr>
              <a:t>Word Cloud is a data visualization technique used for representing text data in which the size of each word indicates its frequency or importance. Significant textual data points can be highlighted using a word cloud</a:t>
            </a:r>
            <a:br>
              <a:rPr lang="en-US" sz="2000" dirty="0">
                <a:solidFill>
                  <a:schemeClr val="tx2">
                    <a:lumMod val="50000"/>
                  </a:schemeClr>
                </a:solidFill>
                <a:effectLst/>
                <a:latin typeface="Arial" panose="020B0604020202020204" pitchFamily="34" charset="0"/>
                <a:ea typeface="Arial" panose="020B0604020202020204" pitchFamily="34" charset="0"/>
              </a:rPr>
            </a:br>
            <a:br>
              <a:rPr lang="en-US" sz="1800" dirty="0">
                <a:solidFill>
                  <a:schemeClr val="tx2">
                    <a:lumMod val="50000"/>
                  </a:schemeClr>
                </a:solidFill>
                <a:effectLst/>
                <a:latin typeface="Arial" panose="020B0604020202020204" pitchFamily="34" charset="0"/>
                <a:ea typeface="Arial" panose="020B0604020202020204" pitchFamily="34" charset="0"/>
              </a:rPr>
            </a:br>
            <a:r>
              <a:rPr lang="en-US" sz="2000" u="sng" dirty="0">
                <a:solidFill>
                  <a:schemeClr val="accent1">
                    <a:lumMod val="10000"/>
                  </a:schemeClr>
                </a:solidFill>
                <a:effectLst/>
                <a:latin typeface="Arial" panose="020B0604020202020204" pitchFamily="34" charset="0"/>
                <a:ea typeface="Arial" panose="020B0604020202020204" pitchFamily="34" charset="0"/>
              </a:rPr>
              <a:t>Steps to follow-</a:t>
            </a:r>
            <a:br>
              <a:rPr lang="en-IN" sz="2000" dirty="0">
                <a:solidFill>
                  <a:schemeClr val="accent1">
                    <a:lumMod val="10000"/>
                  </a:schemeClr>
                </a:solidFill>
                <a:effectLst/>
                <a:latin typeface="Arial" panose="020B0604020202020204" pitchFamily="34" charset="0"/>
                <a:ea typeface="Arial" panose="020B0604020202020204" pitchFamily="34" charset="0"/>
              </a:rPr>
            </a:br>
            <a:r>
              <a:rPr lang="en-US" sz="2000" dirty="0">
                <a:solidFill>
                  <a:schemeClr val="accent1">
                    <a:lumMod val="10000"/>
                  </a:schemeClr>
                </a:solidFill>
                <a:effectLst/>
                <a:latin typeface="Arial" panose="020B0604020202020204" pitchFamily="34" charset="0"/>
                <a:ea typeface="Arial" panose="020B0604020202020204" pitchFamily="34" charset="0"/>
              </a:rPr>
              <a:t>Import nltk &amp; wordcloud- the necessary libraries.</a:t>
            </a:r>
            <a:br>
              <a:rPr lang="en-IN" sz="2000" dirty="0">
                <a:solidFill>
                  <a:schemeClr val="accent1">
                    <a:lumMod val="10000"/>
                  </a:schemeClr>
                </a:solidFill>
                <a:effectLst/>
                <a:latin typeface="Arial" panose="020B0604020202020204" pitchFamily="34" charset="0"/>
                <a:ea typeface="Arial" panose="020B0604020202020204" pitchFamily="34" charset="0"/>
              </a:rPr>
            </a:br>
            <a:r>
              <a:rPr lang="en-US" sz="2000" dirty="0">
                <a:solidFill>
                  <a:schemeClr val="accent1">
                    <a:lumMod val="10000"/>
                  </a:schemeClr>
                </a:solidFill>
                <a:effectLst/>
                <a:latin typeface="Arial" panose="020B0604020202020204" pitchFamily="34" charset="0"/>
                <a:ea typeface="Arial" panose="020B0604020202020204" pitchFamily="34" charset="0"/>
              </a:rPr>
              <a:t>Select the text &amp; amount of text as stopwords, and create an array.</a:t>
            </a:r>
            <a:br>
              <a:rPr lang="en-IN" sz="2000" dirty="0">
                <a:solidFill>
                  <a:schemeClr val="accent1">
                    <a:lumMod val="10000"/>
                  </a:schemeClr>
                </a:solidFill>
                <a:effectLst/>
                <a:latin typeface="Arial" panose="020B0604020202020204" pitchFamily="34" charset="0"/>
                <a:ea typeface="Arial" panose="020B0604020202020204" pitchFamily="34" charset="0"/>
              </a:rPr>
            </a:br>
            <a:r>
              <a:rPr lang="en-US" sz="2000" dirty="0">
                <a:solidFill>
                  <a:schemeClr val="accent1">
                    <a:lumMod val="10000"/>
                  </a:schemeClr>
                </a:solidFill>
                <a:effectLst/>
                <a:latin typeface="Arial" panose="020B0604020202020204" pitchFamily="34" charset="0"/>
                <a:ea typeface="Arial" panose="020B0604020202020204" pitchFamily="34" charset="0"/>
              </a:rPr>
              <a:t>Create a loop that will clean and check the tokenize words in the range iterations.</a:t>
            </a:r>
            <a:br>
              <a:rPr lang="en-IN" sz="2000" dirty="0">
                <a:solidFill>
                  <a:schemeClr val="accent1">
                    <a:lumMod val="10000"/>
                  </a:schemeClr>
                </a:solidFill>
                <a:effectLst/>
                <a:latin typeface="Arial" panose="020B0604020202020204" pitchFamily="34" charset="0"/>
                <a:ea typeface="Arial" panose="020B0604020202020204" pitchFamily="34" charset="0"/>
              </a:rPr>
            </a:br>
            <a:r>
              <a:rPr lang="en-US" sz="2000" dirty="0">
                <a:solidFill>
                  <a:schemeClr val="accent1">
                    <a:lumMod val="10000"/>
                  </a:schemeClr>
                </a:solidFill>
                <a:effectLst/>
                <a:latin typeface="Arial" panose="020B0604020202020204" pitchFamily="34" charset="0"/>
                <a:ea typeface="Arial" panose="020B0604020202020204" pitchFamily="34" charset="0"/>
              </a:rPr>
              <a:t>Use frequency distributions to count number of times the outcome occurs.</a:t>
            </a:r>
            <a:br>
              <a:rPr lang="en-IN" sz="2000" dirty="0">
                <a:solidFill>
                  <a:schemeClr val="accent1">
                    <a:lumMod val="10000"/>
                  </a:schemeClr>
                </a:solidFill>
                <a:effectLst/>
                <a:latin typeface="Arial" panose="020B0604020202020204" pitchFamily="34" charset="0"/>
                <a:ea typeface="Arial" panose="020B0604020202020204" pitchFamily="34" charset="0"/>
              </a:rPr>
            </a:br>
            <a:r>
              <a:rPr lang="en-US" sz="2000" dirty="0">
                <a:solidFill>
                  <a:schemeClr val="accent1">
                    <a:lumMod val="10000"/>
                  </a:schemeClr>
                </a:solidFill>
                <a:effectLst/>
                <a:latin typeface="Arial" panose="020B0604020202020204" pitchFamily="34" charset="0"/>
                <a:ea typeface="Arial" panose="020B0604020202020204" pitchFamily="34" charset="0"/>
              </a:rPr>
              <a:t>Build the wordcloud.</a:t>
            </a:r>
            <a:br>
              <a:rPr lang="en-US" sz="2000" dirty="0">
                <a:solidFill>
                  <a:schemeClr val="tx2">
                    <a:lumMod val="50000"/>
                  </a:schemeClr>
                </a:solidFill>
                <a:effectLst/>
                <a:latin typeface="Arial" panose="020B0604020202020204" pitchFamily="34" charset="0"/>
                <a:ea typeface="Arial" panose="020B0604020202020204" pitchFamily="34" charset="0"/>
              </a:rPr>
            </a:br>
            <a:br>
              <a:rPr lang="en-IN" sz="1800" dirty="0">
                <a:solidFill>
                  <a:schemeClr val="tx2">
                    <a:lumMod val="50000"/>
                  </a:schemeClr>
                </a:solidFill>
                <a:effectLst/>
                <a:latin typeface="Arial" panose="020B0604020202020204" pitchFamily="34" charset="0"/>
                <a:ea typeface="Arial" panose="020B0604020202020204" pitchFamily="34" charset="0"/>
              </a:rPr>
            </a:br>
            <a:endParaRPr lang="en-IN" sz="1800" dirty="0">
              <a:solidFill>
                <a:schemeClr val="tx2">
                  <a:lumMod val="50000"/>
                </a:schemeClr>
              </a:solidFill>
            </a:endParaRPr>
          </a:p>
        </p:txBody>
      </p:sp>
      <p:sp>
        <p:nvSpPr>
          <p:cNvPr id="4" name="Text Placeholder 3">
            <a:extLst>
              <a:ext uri="{FF2B5EF4-FFF2-40B4-BE49-F238E27FC236}">
                <a16:creationId xmlns:a16="http://schemas.microsoft.com/office/drawing/2014/main" id="{6F553E98-2D87-4FB5-8E94-4E32043D85F3}"/>
              </a:ext>
            </a:extLst>
          </p:cNvPr>
          <p:cNvSpPr>
            <a:spLocks noGrp="1"/>
          </p:cNvSpPr>
          <p:nvPr>
            <p:ph type="body" idx="1"/>
          </p:nvPr>
        </p:nvSpPr>
        <p:spPr>
          <a:xfrm>
            <a:off x="973585" y="519330"/>
            <a:ext cx="10058400" cy="585216"/>
          </a:xfrm>
        </p:spPr>
        <p:txBody>
          <a:bodyPr>
            <a:normAutofit/>
          </a:bodyPr>
          <a:lstStyle/>
          <a:p>
            <a:r>
              <a:rPr lang="en-IN" sz="3600" b="1" dirty="0">
                <a:solidFill>
                  <a:schemeClr val="tx2">
                    <a:lumMod val="50000"/>
                  </a:schemeClr>
                </a:solidFill>
              </a:rPr>
              <a:t>WordCloud</a:t>
            </a:r>
          </a:p>
        </p:txBody>
      </p:sp>
      <p:sp>
        <p:nvSpPr>
          <p:cNvPr id="5" name="Date Placeholder 4">
            <a:extLst>
              <a:ext uri="{FF2B5EF4-FFF2-40B4-BE49-F238E27FC236}">
                <a16:creationId xmlns:a16="http://schemas.microsoft.com/office/drawing/2014/main" id="{774CB381-4A23-48C1-860F-43C7C750521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E7ADC427-8406-4D7C-AA0D-8F574F6985CC}"/>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F7AE62DC-5DFE-4977-AD25-93FCC0EEB983}"/>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471081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715737A-59CC-4862-8A07-7840E7D28BB8}"/>
              </a:ext>
            </a:extLst>
          </p:cNvPr>
          <p:cNvPicPr>
            <a:picLocks noGrp="1" noChangeAspect="1"/>
          </p:cNvPicPr>
          <p:nvPr>
            <p:ph type="pic" sz="quarter" idx="14"/>
          </p:nvPr>
        </p:nvPicPr>
        <p:blipFill>
          <a:blip r:embed="rId2"/>
          <a:srcRect t="4988" b="4988"/>
          <a:stretch>
            <a:fillRect/>
          </a:stretch>
        </p:blipFill>
        <p:spPr>
          <a:xfrm>
            <a:off x="3048" y="0"/>
            <a:ext cx="12188952" cy="6858000"/>
          </a:xfrm>
        </p:spPr>
      </p:pic>
      <p:sp>
        <p:nvSpPr>
          <p:cNvPr id="3" name="Title 2">
            <a:extLst>
              <a:ext uri="{FF2B5EF4-FFF2-40B4-BE49-F238E27FC236}">
                <a16:creationId xmlns:a16="http://schemas.microsoft.com/office/drawing/2014/main" id="{21109873-7C45-4933-AFE8-09F427FC17C7}"/>
              </a:ext>
            </a:extLst>
          </p:cNvPr>
          <p:cNvSpPr>
            <a:spLocks noGrp="1"/>
          </p:cNvSpPr>
          <p:nvPr>
            <p:ph type="title"/>
          </p:nvPr>
        </p:nvSpPr>
        <p:spPr>
          <a:xfrm>
            <a:off x="348044" y="283209"/>
            <a:ext cx="11444245" cy="6499561"/>
          </a:xfrm>
        </p:spPr>
        <p:txBody>
          <a:bodyPr/>
          <a:lstStyle/>
          <a:p>
            <a:pPr marL="57150" indent="-571500">
              <a:lnSpc>
                <a:spcPct val="115000"/>
              </a:lnSpc>
              <a:spcAft>
                <a:spcPts val="0"/>
              </a:spcAft>
            </a:pPr>
            <a:endParaRPr lang="en-IN" sz="1800" dirty="0">
              <a:solidFill>
                <a:schemeClr val="tx2">
                  <a:lumMod val="50000"/>
                </a:schemeClr>
              </a:solidFill>
            </a:endParaRPr>
          </a:p>
        </p:txBody>
      </p:sp>
      <p:sp>
        <p:nvSpPr>
          <p:cNvPr id="4" name="Text Placeholder 3">
            <a:extLst>
              <a:ext uri="{FF2B5EF4-FFF2-40B4-BE49-F238E27FC236}">
                <a16:creationId xmlns:a16="http://schemas.microsoft.com/office/drawing/2014/main" id="{6F553E98-2D87-4FB5-8E94-4E32043D85F3}"/>
              </a:ext>
            </a:extLst>
          </p:cNvPr>
          <p:cNvSpPr>
            <a:spLocks noGrp="1"/>
          </p:cNvSpPr>
          <p:nvPr>
            <p:ph type="body" idx="1"/>
          </p:nvPr>
        </p:nvSpPr>
        <p:spPr>
          <a:xfrm>
            <a:off x="973585" y="519330"/>
            <a:ext cx="10058400" cy="585216"/>
          </a:xfrm>
        </p:spPr>
        <p:txBody>
          <a:bodyPr>
            <a:normAutofit/>
          </a:bodyPr>
          <a:lstStyle/>
          <a:p>
            <a:r>
              <a:rPr lang="en-IN" sz="3600" b="1" dirty="0">
                <a:solidFill>
                  <a:schemeClr val="tx2">
                    <a:lumMod val="50000"/>
                  </a:schemeClr>
                </a:solidFill>
              </a:rPr>
              <a:t>WordCloud</a:t>
            </a:r>
          </a:p>
        </p:txBody>
      </p:sp>
      <p:sp>
        <p:nvSpPr>
          <p:cNvPr id="5" name="Date Placeholder 4">
            <a:extLst>
              <a:ext uri="{FF2B5EF4-FFF2-40B4-BE49-F238E27FC236}">
                <a16:creationId xmlns:a16="http://schemas.microsoft.com/office/drawing/2014/main" id="{774CB381-4A23-48C1-860F-43C7C7505213}"/>
              </a:ext>
            </a:extLst>
          </p:cNvPr>
          <p:cNvSpPr>
            <a:spLocks noGrp="1"/>
          </p:cNvSpPr>
          <p:nvPr>
            <p:ph type="dt" sz="half" idx="10"/>
          </p:nvPr>
        </p:nvSpPr>
        <p:spPr/>
        <p:txBody>
          <a:bodyPr/>
          <a:lstStyle/>
          <a:p>
            <a:r>
              <a:rPr lang="en-US" dirty="0"/>
              <a:t>2022</a:t>
            </a:r>
          </a:p>
        </p:txBody>
      </p:sp>
      <p:sp>
        <p:nvSpPr>
          <p:cNvPr id="6" name="Footer Placeholder 5">
            <a:extLst>
              <a:ext uri="{FF2B5EF4-FFF2-40B4-BE49-F238E27FC236}">
                <a16:creationId xmlns:a16="http://schemas.microsoft.com/office/drawing/2014/main" id="{E7ADC427-8406-4D7C-AA0D-8F574F6985CC}"/>
              </a:ext>
            </a:extLst>
          </p:cNvPr>
          <p:cNvSpPr>
            <a:spLocks noGrp="1"/>
          </p:cNvSpPr>
          <p:nvPr>
            <p:ph type="ftr" sz="quarter" idx="11"/>
          </p:nvPr>
        </p:nvSpPr>
        <p:spPr/>
        <p:txBody>
          <a:bodyPr/>
          <a:lstStyle/>
          <a:p>
            <a:r>
              <a:rPr lang="en-US" dirty="0"/>
              <a:t>Resume Screening</a:t>
            </a:r>
          </a:p>
        </p:txBody>
      </p:sp>
      <p:sp>
        <p:nvSpPr>
          <p:cNvPr id="7" name="Slide Number Placeholder 6">
            <a:extLst>
              <a:ext uri="{FF2B5EF4-FFF2-40B4-BE49-F238E27FC236}">
                <a16:creationId xmlns:a16="http://schemas.microsoft.com/office/drawing/2014/main" id="{F7AE62DC-5DFE-4977-AD25-93FCC0EEB983}"/>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6146" name="Picture 2">
            <a:extLst>
              <a:ext uri="{FF2B5EF4-FFF2-40B4-BE49-F238E27FC236}">
                <a16:creationId xmlns:a16="http://schemas.microsoft.com/office/drawing/2014/main" id="{EE3A4B70-B641-499F-BD49-9909DD64D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50" y="1371600"/>
            <a:ext cx="9425829" cy="478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69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60654" y="706800"/>
            <a:ext cx="11903565" cy="914400"/>
          </a:xfrm>
        </p:spPr>
        <p:txBody>
          <a:bodyPr anchor="ctr" anchorCtr="0">
            <a:normAutofit/>
          </a:bodyPr>
          <a:lstStyle/>
          <a:p>
            <a:r>
              <a:rPr lang="en-US" dirty="0"/>
              <a:t>Building Model &amp; Reviewing Results</a:t>
            </a:r>
          </a:p>
        </p:txBody>
      </p:sp>
      <p:sp>
        <p:nvSpPr>
          <p:cNvPr id="51" name="Date Placeholder 50">
            <a:extLst>
              <a:ext uri="{FF2B5EF4-FFF2-40B4-BE49-F238E27FC236}">
                <a16:creationId xmlns:a16="http://schemas.microsoft.com/office/drawing/2014/main" id="{3CDED74B-1561-4B78-9E3F-79FFFD3A3BBA}"/>
              </a:ext>
            </a:extLst>
          </p:cNvPr>
          <p:cNvSpPr>
            <a:spLocks noGrp="1"/>
          </p:cNvSpPr>
          <p:nvPr>
            <p:ph type="dt" sz="half" idx="10"/>
          </p:nvPr>
        </p:nvSpPr>
        <p:spPr>
          <a:xfrm>
            <a:off x="457200" y="6488702"/>
            <a:ext cx="2743200" cy="182880"/>
          </a:xfrm>
        </p:spPr>
        <p:txBody>
          <a:bodyPr/>
          <a:lstStyle/>
          <a:p>
            <a:r>
              <a:rPr lang="en-US" dirty="0"/>
              <a:t>2022</a:t>
            </a:r>
          </a:p>
        </p:txBody>
      </p:sp>
      <p:sp>
        <p:nvSpPr>
          <p:cNvPr id="52" name="Footer Placeholder 51">
            <a:extLst>
              <a:ext uri="{FF2B5EF4-FFF2-40B4-BE49-F238E27FC236}">
                <a16:creationId xmlns:a16="http://schemas.microsoft.com/office/drawing/2014/main" id="{6BA51EF8-D2EF-4895-AC15-AA5FB6334953}"/>
              </a:ext>
            </a:extLst>
          </p:cNvPr>
          <p:cNvSpPr>
            <a:spLocks noGrp="1"/>
          </p:cNvSpPr>
          <p:nvPr>
            <p:ph type="ftr" sz="quarter" idx="11"/>
          </p:nvPr>
        </p:nvSpPr>
        <p:spPr>
          <a:xfrm>
            <a:off x="4038600" y="6488702"/>
            <a:ext cx="4114800" cy="182880"/>
          </a:xfrm>
        </p:spPr>
        <p:txBody>
          <a:bodyPr/>
          <a:lstStyle/>
          <a:p>
            <a:r>
              <a:rPr lang="en-US" dirty="0"/>
              <a:t>Resume Screening/Parsing</a:t>
            </a:r>
          </a:p>
        </p:txBody>
      </p:sp>
      <p:sp>
        <p:nvSpPr>
          <p:cNvPr id="53" name="Slide Number Placeholder 52">
            <a:extLst>
              <a:ext uri="{FF2B5EF4-FFF2-40B4-BE49-F238E27FC236}">
                <a16:creationId xmlns:a16="http://schemas.microsoft.com/office/drawing/2014/main" id="{8CB85ACB-FB4E-4211-9334-4F77BDCA71A7}"/>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18</a:t>
            </a:fld>
            <a:endParaRPr lang="en-US" dirty="0"/>
          </a:p>
        </p:txBody>
      </p:sp>
      <p:sp>
        <p:nvSpPr>
          <p:cNvPr id="3" name="TextBox 2">
            <a:extLst>
              <a:ext uri="{FF2B5EF4-FFF2-40B4-BE49-F238E27FC236}">
                <a16:creationId xmlns:a16="http://schemas.microsoft.com/office/drawing/2014/main" id="{9E24297A-0E08-4049-8A22-E34B1A12E786}"/>
              </a:ext>
            </a:extLst>
          </p:cNvPr>
          <p:cNvSpPr txBox="1"/>
          <p:nvPr/>
        </p:nvSpPr>
        <p:spPr>
          <a:xfrm>
            <a:off x="457200" y="2175029"/>
            <a:ext cx="11283696" cy="3139321"/>
          </a:xfrm>
          <a:prstGeom prst="rect">
            <a:avLst/>
          </a:prstGeom>
          <a:noFill/>
        </p:spPr>
        <p:txBody>
          <a:bodyPr wrap="square" rtlCol="0">
            <a:spAutoFit/>
          </a:bodyPr>
          <a:lstStyle/>
          <a:p>
            <a:r>
              <a:rPr lang="en-IN" dirty="0">
                <a:solidFill>
                  <a:schemeClr val="tx2">
                    <a:lumMod val="40000"/>
                    <a:lumOff val="60000"/>
                  </a:schemeClr>
                </a:solidFill>
              </a:rPr>
              <a:t>In this process, we will train a model for the task of Resume Screening</a:t>
            </a:r>
          </a:p>
          <a:p>
            <a:endParaRPr lang="en-IN" dirty="0">
              <a:solidFill>
                <a:schemeClr val="tx2">
                  <a:lumMod val="40000"/>
                  <a:lumOff val="60000"/>
                </a:schemeClr>
              </a:solidFill>
            </a:endParaRPr>
          </a:p>
          <a:p>
            <a:r>
              <a:rPr lang="en-IN" dirty="0">
                <a:solidFill>
                  <a:schemeClr val="tx2">
                    <a:lumMod val="40000"/>
                    <a:lumOff val="60000"/>
                  </a:schemeClr>
                </a:solidFill>
              </a:rPr>
              <a:t>We will be using the ‘One vs Rest’ method with ‘KNeighborsClassifier’ to build this multiclass classification model.</a:t>
            </a:r>
          </a:p>
          <a:p>
            <a:endParaRPr lang="en-IN" dirty="0">
              <a:solidFill>
                <a:schemeClr val="tx2">
                  <a:lumMod val="40000"/>
                  <a:lumOff val="60000"/>
                </a:schemeClr>
              </a:solidFill>
            </a:endParaRPr>
          </a:p>
          <a:p>
            <a:r>
              <a:rPr lang="en-IN" dirty="0">
                <a:solidFill>
                  <a:schemeClr val="tx2">
                    <a:lumMod val="40000"/>
                    <a:lumOff val="60000"/>
                  </a:schemeClr>
                </a:solidFill>
              </a:rPr>
              <a:t>We will use 80% data for training and 20% data for validation by splitting the data now into training and test set.</a:t>
            </a:r>
          </a:p>
          <a:p>
            <a:endParaRPr lang="en-IN" dirty="0">
              <a:solidFill>
                <a:schemeClr val="tx2">
                  <a:lumMod val="40000"/>
                  <a:lumOff val="60000"/>
                </a:schemeClr>
              </a:solidFill>
            </a:endParaRPr>
          </a:p>
          <a:p>
            <a:r>
              <a:rPr lang="en-IN" dirty="0">
                <a:solidFill>
                  <a:schemeClr val="tx2">
                    <a:lumMod val="40000"/>
                    <a:lumOff val="60000"/>
                  </a:schemeClr>
                </a:solidFill>
              </a:rPr>
              <a:t>And after getting train and test data we’ll  build the model.</a:t>
            </a:r>
          </a:p>
          <a:p>
            <a:endParaRPr lang="en-IN" dirty="0">
              <a:solidFill>
                <a:schemeClr val="tx2">
                  <a:lumMod val="40000"/>
                  <a:lumOff val="60000"/>
                </a:schemeClr>
              </a:solidFill>
            </a:endParaRPr>
          </a:p>
          <a:p>
            <a:r>
              <a:rPr lang="en-IN" dirty="0">
                <a:solidFill>
                  <a:schemeClr val="tx2">
                    <a:lumMod val="40000"/>
                    <a:lumOff val="60000"/>
                  </a:schemeClr>
                </a:solidFill>
              </a:rPr>
              <a:t>Finally, will review the classification results.</a:t>
            </a:r>
          </a:p>
        </p:txBody>
      </p:sp>
    </p:spTree>
    <p:extLst>
      <p:ext uri="{BB962C8B-B14F-4D97-AF65-F5344CB8AC3E}">
        <p14:creationId xmlns:p14="http://schemas.microsoft.com/office/powerpoint/2010/main" val="247301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60654" y="706800"/>
            <a:ext cx="11903565" cy="914400"/>
          </a:xfrm>
        </p:spPr>
        <p:txBody>
          <a:bodyPr anchor="ctr" anchorCtr="0">
            <a:normAutofit/>
          </a:bodyPr>
          <a:lstStyle/>
          <a:p>
            <a:r>
              <a:rPr lang="en-US" dirty="0"/>
              <a:t>Building Model &amp; Reviewing Results</a:t>
            </a:r>
          </a:p>
        </p:txBody>
      </p:sp>
      <p:sp>
        <p:nvSpPr>
          <p:cNvPr id="51" name="Date Placeholder 50">
            <a:extLst>
              <a:ext uri="{FF2B5EF4-FFF2-40B4-BE49-F238E27FC236}">
                <a16:creationId xmlns:a16="http://schemas.microsoft.com/office/drawing/2014/main" id="{3CDED74B-1561-4B78-9E3F-79FFFD3A3BBA}"/>
              </a:ext>
            </a:extLst>
          </p:cNvPr>
          <p:cNvSpPr>
            <a:spLocks noGrp="1"/>
          </p:cNvSpPr>
          <p:nvPr>
            <p:ph type="dt" sz="half" idx="10"/>
          </p:nvPr>
        </p:nvSpPr>
        <p:spPr>
          <a:xfrm>
            <a:off x="457200" y="6488702"/>
            <a:ext cx="2743200" cy="182880"/>
          </a:xfrm>
        </p:spPr>
        <p:txBody>
          <a:bodyPr/>
          <a:lstStyle/>
          <a:p>
            <a:r>
              <a:rPr lang="en-US" dirty="0"/>
              <a:t>2022</a:t>
            </a:r>
          </a:p>
        </p:txBody>
      </p:sp>
      <p:sp>
        <p:nvSpPr>
          <p:cNvPr id="52" name="Footer Placeholder 51">
            <a:extLst>
              <a:ext uri="{FF2B5EF4-FFF2-40B4-BE49-F238E27FC236}">
                <a16:creationId xmlns:a16="http://schemas.microsoft.com/office/drawing/2014/main" id="{6BA51EF8-D2EF-4895-AC15-AA5FB6334953}"/>
              </a:ext>
            </a:extLst>
          </p:cNvPr>
          <p:cNvSpPr>
            <a:spLocks noGrp="1"/>
          </p:cNvSpPr>
          <p:nvPr>
            <p:ph type="ftr" sz="quarter" idx="11"/>
          </p:nvPr>
        </p:nvSpPr>
        <p:spPr>
          <a:xfrm>
            <a:off x="4038600" y="6488702"/>
            <a:ext cx="4114800" cy="182880"/>
          </a:xfrm>
        </p:spPr>
        <p:txBody>
          <a:bodyPr/>
          <a:lstStyle/>
          <a:p>
            <a:r>
              <a:rPr lang="en-US" dirty="0"/>
              <a:t>Resume Screening/Parsing</a:t>
            </a:r>
          </a:p>
        </p:txBody>
      </p:sp>
      <p:sp>
        <p:nvSpPr>
          <p:cNvPr id="53" name="Slide Number Placeholder 52">
            <a:extLst>
              <a:ext uri="{FF2B5EF4-FFF2-40B4-BE49-F238E27FC236}">
                <a16:creationId xmlns:a16="http://schemas.microsoft.com/office/drawing/2014/main" id="{8CB85ACB-FB4E-4211-9334-4F77BDCA71A7}"/>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19</a:t>
            </a:fld>
            <a:endParaRPr lang="en-US" dirty="0"/>
          </a:p>
        </p:txBody>
      </p:sp>
      <p:sp>
        <p:nvSpPr>
          <p:cNvPr id="3" name="TextBox 2">
            <a:extLst>
              <a:ext uri="{FF2B5EF4-FFF2-40B4-BE49-F238E27FC236}">
                <a16:creationId xmlns:a16="http://schemas.microsoft.com/office/drawing/2014/main" id="{9E24297A-0E08-4049-8A22-E34B1A12E786}"/>
              </a:ext>
            </a:extLst>
          </p:cNvPr>
          <p:cNvSpPr txBox="1"/>
          <p:nvPr/>
        </p:nvSpPr>
        <p:spPr>
          <a:xfrm>
            <a:off x="457200" y="2175029"/>
            <a:ext cx="11283696" cy="369332"/>
          </a:xfrm>
          <a:prstGeom prst="rect">
            <a:avLst/>
          </a:prstGeom>
          <a:noFill/>
        </p:spPr>
        <p:txBody>
          <a:bodyPr wrap="square" rtlCol="0">
            <a:spAutoFit/>
          </a:bodyPr>
          <a:lstStyle/>
          <a:p>
            <a:endParaRPr lang="en-IN" dirty="0">
              <a:solidFill>
                <a:schemeClr val="tx2">
                  <a:lumMod val="40000"/>
                  <a:lumOff val="60000"/>
                </a:schemeClr>
              </a:solidFill>
            </a:endParaRPr>
          </a:p>
        </p:txBody>
      </p:sp>
      <p:pic>
        <p:nvPicPr>
          <p:cNvPr id="5" name="Picture 4">
            <a:extLst>
              <a:ext uri="{FF2B5EF4-FFF2-40B4-BE49-F238E27FC236}">
                <a16:creationId xmlns:a16="http://schemas.microsoft.com/office/drawing/2014/main" id="{0416A8E6-92D9-47DF-99A6-94F7B5801EBB}"/>
              </a:ext>
            </a:extLst>
          </p:cNvPr>
          <p:cNvPicPr>
            <a:picLocks noChangeAspect="1"/>
          </p:cNvPicPr>
          <p:nvPr/>
        </p:nvPicPr>
        <p:blipFill>
          <a:blip r:embed="rId2"/>
          <a:stretch>
            <a:fillRect/>
          </a:stretch>
        </p:blipFill>
        <p:spPr>
          <a:xfrm>
            <a:off x="642937" y="2071688"/>
            <a:ext cx="10906125" cy="2722254"/>
          </a:xfrm>
          <a:prstGeom prst="rect">
            <a:avLst/>
          </a:prstGeom>
        </p:spPr>
      </p:pic>
    </p:spTree>
    <p:extLst>
      <p:ext uri="{BB962C8B-B14F-4D97-AF65-F5344CB8AC3E}">
        <p14:creationId xmlns:p14="http://schemas.microsoft.com/office/powerpoint/2010/main" val="155836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usiness man writing in journal&#10;">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76200"/>
            <a:ext cx="12188952" cy="68580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478251" y="685800"/>
            <a:ext cx="3959352" cy="5486400"/>
          </a:xfrm>
        </p:spPr>
        <p:txBody>
          <a:bodyPr>
            <a:normAutofit/>
          </a:bodyPr>
          <a:lstStyle/>
          <a:p>
            <a:r>
              <a:rPr lang="en-US" dirty="0"/>
              <a:t>Agenda</a:t>
            </a:r>
          </a:p>
        </p:txBody>
      </p:sp>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457200" y="6488702"/>
            <a:ext cx="2743200" cy="182880"/>
          </a:xfrm>
        </p:spPr>
        <p:txBody>
          <a:bodyPr/>
          <a:lstStyle/>
          <a:p>
            <a:r>
              <a:rPr lang="en-US" dirty="0"/>
              <a:t>20XX</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sp>
        <p:nvSpPr>
          <p:cNvPr id="16" name="Content Placeholder 15">
            <a:extLst>
              <a:ext uri="{FF2B5EF4-FFF2-40B4-BE49-F238E27FC236}">
                <a16:creationId xmlns:a16="http://schemas.microsoft.com/office/drawing/2014/main" id="{4B5CAEFB-3ACA-4146-81A1-3AF907AAED86}"/>
              </a:ext>
            </a:extLst>
          </p:cNvPr>
          <p:cNvSpPr>
            <a:spLocks noGrp="1"/>
          </p:cNvSpPr>
          <p:nvPr>
            <p:ph type="body" sz="quarter" idx="15"/>
          </p:nvPr>
        </p:nvSpPr>
        <p:spPr>
          <a:xfrm>
            <a:off x="592551" y="800100"/>
            <a:ext cx="3730752" cy="5257800"/>
          </a:xfrm>
        </p:spPr>
        <p:txBody>
          <a:bodyPr>
            <a:noAutofit/>
          </a:bodyPr>
          <a:lstStyle/>
          <a:p>
            <a:endParaRPr lang="en-US" dirty="0"/>
          </a:p>
          <a:p>
            <a:r>
              <a:rPr lang="en-US" dirty="0"/>
              <a:t>Introduction &amp; Aim</a:t>
            </a:r>
          </a:p>
          <a:p>
            <a:r>
              <a:rPr lang="en-US" dirty="0"/>
              <a:t>Business Problem</a:t>
            </a:r>
          </a:p>
          <a:p>
            <a:r>
              <a:rPr lang="en-US" dirty="0"/>
              <a:t>Dataset</a:t>
            </a:r>
          </a:p>
          <a:p>
            <a:r>
              <a:rPr lang="en-US" dirty="0"/>
              <a:t>Process Followed</a:t>
            </a:r>
          </a:p>
          <a:p>
            <a:r>
              <a:rPr lang="en-US" dirty="0"/>
              <a:t>Conclusion</a:t>
            </a:r>
          </a:p>
          <a:p>
            <a:r>
              <a:rPr lang="en-US" dirty="0"/>
              <a:t>Summary</a:t>
            </a:r>
          </a:p>
          <a:p>
            <a:r>
              <a:rPr lang="en-US" dirty="0"/>
              <a:t>What’s Next?</a:t>
            </a:r>
          </a:p>
          <a:p>
            <a:r>
              <a:rPr lang="en-US" dirty="0"/>
              <a:t>Thank you.</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005398" y="1874520"/>
            <a:ext cx="286070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68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AD7137-919B-480D-83D7-305D889BA760}"/>
              </a:ext>
            </a:extLst>
          </p:cNvPr>
          <p:cNvSpPr>
            <a:spLocks noGrp="1"/>
          </p:cNvSpPr>
          <p:nvPr>
            <p:ph type="pic" sz="quarter" idx="14"/>
          </p:nvPr>
        </p:nvSpPr>
        <p:spPr/>
      </p:sp>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p:txBody>
          <a:bodyPr anchor="ctr" anchorCtr="0">
            <a:normAutofit/>
          </a:bodyPr>
          <a:lstStyle/>
          <a:p>
            <a:r>
              <a:rPr lang="en-US" dirty="0"/>
              <a:t>Building Model &amp; Reviewing Results</a:t>
            </a:r>
          </a:p>
        </p:txBody>
      </p:sp>
      <p:pic>
        <p:nvPicPr>
          <p:cNvPr id="12" name="Content Placeholder 11">
            <a:extLst>
              <a:ext uri="{FF2B5EF4-FFF2-40B4-BE49-F238E27FC236}">
                <a16:creationId xmlns:a16="http://schemas.microsoft.com/office/drawing/2014/main" id="{A8E37791-D6B3-4020-BF9D-55C7DE7CF5DC}"/>
              </a:ext>
            </a:extLst>
          </p:cNvPr>
          <p:cNvPicPr>
            <a:picLocks noGrp="1" noChangeAspect="1"/>
          </p:cNvPicPr>
          <p:nvPr>
            <p:ph idx="1"/>
          </p:nvPr>
        </p:nvPicPr>
        <p:blipFill>
          <a:blip r:embed="rId2"/>
          <a:stretch>
            <a:fillRect/>
          </a:stretch>
        </p:blipFill>
        <p:spPr>
          <a:xfrm>
            <a:off x="6178053" y="3539403"/>
            <a:ext cx="5930272" cy="1298927"/>
          </a:xfrm>
        </p:spPr>
      </p:pic>
      <p:sp>
        <p:nvSpPr>
          <p:cNvPr id="51" name="Date Placeholder 50">
            <a:extLst>
              <a:ext uri="{FF2B5EF4-FFF2-40B4-BE49-F238E27FC236}">
                <a16:creationId xmlns:a16="http://schemas.microsoft.com/office/drawing/2014/main" id="{3CDED74B-1561-4B78-9E3F-79FFFD3A3BBA}"/>
              </a:ext>
            </a:extLst>
          </p:cNvPr>
          <p:cNvSpPr>
            <a:spLocks noGrp="1"/>
          </p:cNvSpPr>
          <p:nvPr>
            <p:ph type="dt" sz="half" idx="10"/>
          </p:nvPr>
        </p:nvSpPr>
        <p:spPr/>
        <p:txBody>
          <a:bodyPr/>
          <a:lstStyle/>
          <a:p>
            <a:r>
              <a:rPr lang="en-US" dirty="0"/>
              <a:t>2022</a:t>
            </a:r>
          </a:p>
        </p:txBody>
      </p:sp>
      <p:sp>
        <p:nvSpPr>
          <p:cNvPr id="52" name="Footer Placeholder 51">
            <a:extLst>
              <a:ext uri="{FF2B5EF4-FFF2-40B4-BE49-F238E27FC236}">
                <a16:creationId xmlns:a16="http://schemas.microsoft.com/office/drawing/2014/main" id="{6BA51EF8-D2EF-4895-AC15-AA5FB6334953}"/>
              </a:ext>
            </a:extLst>
          </p:cNvPr>
          <p:cNvSpPr>
            <a:spLocks noGrp="1"/>
          </p:cNvSpPr>
          <p:nvPr>
            <p:ph type="ftr" sz="quarter" idx="11"/>
          </p:nvPr>
        </p:nvSpPr>
        <p:spPr>
          <a:xfrm>
            <a:off x="5689847" y="6580142"/>
            <a:ext cx="4114800" cy="182880"/>
          </a:xfrm>
        </p:spPr>
        <p:txBody>
          <a:bodyPr/>
          <a:lstStyle/>
          <a:p>
            <a:r>
              <a:rPr lang="en-US" dirty="0"/>
              <a:t>Resume Screening/Parsing</a:t>
            </a:r>
          </a:p>
        </p:txBody>
      </p:sp>
      <p:sp>
        <p:nvSpPr>
          <p:cNvPr id="53" name="Slide Number Placeholder 52">
            <a:extLst>
              <a:ext uri="{FF2B5EF4-FFF2-40B4-BE49-F238E27FC236}">
                <a16:creationId xmlns:a16="http://schemas.microsoft.com/office/drawing/2014/main" id="{8CB85ACB-FB4E-4211-9334-4F77BDCA71A7}"/>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3" name="TextBox 2">
            <a:extLst>
              <a:ext uri="{FF2B5EF4-FFF2-40B4-BE49-F238E27FC236}">
                <a16:creationId xmlns:a16="http://schemas.microsoft.com/office/drawing/2014/main" id="{9E24297A-0E08-4049-8A22-E34B1A12E786}"/>
              </a:ext>
            </a:extLst>
          </p:cNvPr>
          <p:cNvSpPr txBox="1"/>
          <p:nvPr/>
        </p:nvSpPr>
        <p:spPr>
          <a:xfrm>
            <a:off x="457200" y="2175029"/>
            <a:ext cx="11283696" cy="369332"/>
          </a:xfrm>
          <a:prstGeom prst="rect">
            <a:avLst/>
          </a:prstGeom>
          <a:noFill/>
        </p:spPr>
        <p:txBody>
          <a:bodyPr wrap="square" rtlCol="0">
            <a:spAutoFit/>
          </a:bodyPr>
          <a:lstStyle/>
          <a:p>
            <a:endParaRPr lang="en-IN" dirty="0">
              <a:solidFill>
                <a:schemeClr val="tx2">
                  <a:lumMod val="40000"/>
                  <a:lumOff val="60000"/>
                </a:schemeClr>
              </a:solidFill>
            </a:endParaRPr>
          </a:p>
        </p:txBody>
      </p:sp>
      <p:pic>
        <p:nvPicPr>
          <p:cNvPr id="6" name="Picture 5">
            <a:extLst>
              <a:ext uri="{FF2B5EF4-FFF2-40B4-BE49-F238E27FC236}">
                <a16:creationId xmlns:a16="http://schemas.microsoft.com/office/drawing/2014/main" id="{CB1E5D16-D1E1-4F24-B098-67CEEDD3AB2D}"/>
              </a:ext>
            </a:extLst>
          </p:cNvPr>
          <p:cNvPicPr>
            <a:picLocks noChangeAspect="1"/>
          </p:cNvPicPr>
          <p:nvPr/>
        </p:nvPicPr>
        <p:blipFill>
          <a:blip r:embed="rId3"/>
          <a:stretch>
            <a:fillRect/>
          </a:stretch>
        </p:blipFill>
        <p:spPr>
          <a:xfrm>
            <a:off x="0" y="0"/>
            <a:ext cx="6096000" cy="6858000"/>
          </a:xfrm>
          <a:prstGeom prst="rect">
            <a:avLst/>
          </a:prstGeom>
        </p:spPr>
      </p:pic>
    </p:spTree>
    <p:extLst>
      <p:ext uri="{BB962C8B-B14F-4D97-AF65-F5344CB8AC3E}">
        <p14:creationId xmlns:p14="http://schemas.microsoft.com/office/powerpoint/2010/main" val="3256739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12" descr="photo of a meeting in progress&#10;">
            <a:extLst>
              <a:ext uri="{FF2B5EF4-FFF2-40B4-BE49-F238E27FC236}">
                <a16:creationId xmlns:a16="http://schemas.microsoft.com/office/drawing/2014/main" id="{4BA5FF67-CDC2-43D4-95CF-63F901ADC5FA}"/>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14" name="Rectangle 13">
            <a:extLst>
              <a:ext uri="{FF2B5EF4-FFF2-40B4-BE49-F238E27FC236}">
                <a16:creationId xmlns:a16="http://schemas.microsoft.com/office/drawing/2014/main" id="{372E3734-7075-422A-B75E-10097393E4FE}"/>
              </a:ext>
              <a:ext uri="{C183D7F6-B498-43B3-948B-1728B52AA6E4}">
                <adec:decorative xmlns:adec="http://schemas.microsoft.com/office/drawing/2017/decorative" val="1"/>
              </a:ext>
            </a:extLst>
          </p:cNvPr>
          <p:cNvSpPr/>
          <p:nvPr/>
        </p:nvSpPr>
        <p:spPr>
          <a:xfrm>
            <a:off x="6243057" y="457200"/>
            <a:ext cx="5486400" cy="5943600"/>
          </a:xfrm>
          <a:prstGeom prst="rect">
            <a:avLst/>
          </a:prstGeom>
          <a:solidFill>
            <a:schemeClr val="tx2">
              <a:lumMod val="20000"/>
              <a:lumOff val="80000"/>
              <a:alpha val="9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762DA2-02E0-4172-94FD-1700F4DBE134}"/>
              </a:ext>
            </a:extLst>
          </p:cNvPr>
          <p:cNvSpPr>
            <a:spLocks noGrp="1"/>
          </p:cNvSpPr>
          <p:nvPr>
            <p:ph type="title"/>
          </p:nvPr>
        </p:nvSpPr>
        <p:spPr>
          <a:xfrm>
            <a:off x="6636249" y="655484"/>
            <a:ext cx="4700016" cy="1325563"/>
          </a:xfrm>
        </p:spPr>
        <p:txBody>
          <a:bodyPr/>
          <a:lstStyle/>
          <a:p>
            <a:r>
              <a:rPr lang="en-US" dirty="0"/>
              <a:t>What’s Next?</a:t>
            </a:r>
          </a:p>
        </p:txBody>
      </p:sp>
      <p:sp>
        <p:nvSpPr>
          <p:cNvPr id="3" name="Text Placeholder 2">
            <a:extLst>
              <a:ext uri="{FF2B5EF4-FFF2-40B4-BE49-F238E27FC236}">
                <a16:creationId xmlns:a16="http://schemas.microsoft.com/office/drawing/2014/main" id="{6A01CEDA-E0CE-4863-A93C-2A0FF41234C9}"/>
              </a:ext>
            </a:extLst>
          </p:cNvPr>
          <p:cNvSpPr>
            <a:spLocks noGrp="1"/>
          </p:cNvSpPr>
          <p:nvPr>
            <p:ph type="body" idx="1"/>
          </p:nvPr>
        </p:nvSpPr>
        <p:spPr>
          <a:xfrm>
            <a:off x="6928857" y="2248801"/>
            <a:ext cx="4114800" cy="3252317"/>
          </a:xfrm>
        </p:spPr>
        <p:txBody>
          <a:bodyPr>
            <a:noAutofit/>
          </a:bodyPr>
          <a:lstStyle/>
          <a:p>
            <a:r>
              <a:rPr lang="en-IN" sz="1600" dirty="0">
                <a:latin typeface="Arial" panose="020B0604020202020204" pitchFamily="34" charset="0"/>
                <a:cs typeface="Arial" panose="020B0604020202020204" pitchFamily="34" charset="0"/>
              </a:rPr>
              <a:t>The main future scope of our project could be extended to parse resumes from different applications and websites like LinkedIn, GitHub, Naukri.com, etc. In future, this system can be made more versatile in which wide ranges of psychometric tests will be added. As a future work, we can enlarge the resume dataset and improve the performance of the proposed system.</a:t>
            </a:r>
            <a:endParaRPr lang="en-US" sz="1600" dirty="0">
              <a:latin typeface="Arial" panose="020B0604020202020204" pitchFamily="34" charset="0"/>
              <a:cs typeface="Arial" panose="020B0604020202020204" pitchFamily="34" charset="0"/>
            </a:endParaRPr>
          </a:p>
        </p:txBody>
      </p:sp>
      <p:sp>
        <p:nvSpPr>
          <p:cNvPr id="26" name="Date Placeholder 25">
            <a:extLst>
              <a:ext uri="{FF2B5EF4-FFF2-40B4-BE49-F238E27FC236}">
                <a16:creationId xmlns:a16="http://schemas.microsoft.com/office/drawing/2014/main" id="{C23AE46B-8CB3-416E-B4A7-364BD6008796}"/>
              </a:ext>
            </a:extLst>
          </p:cNvPr>
          <p:cNvSpPr>
            <a:spLocks noGrp="1"/>
          </p:cNvSpPr>
          <p:nvPr>
            <p:ph type="dt" sz="half" idx="10"/>
          </p:nvPr>
        </p:nvSpPr>
        <p:spPr>
          <a:xfrm>
            <a:off x="457200" y="6488702"/>
            <a:ext cx="2743200" cy="182880"/>
          </a:xfrm>
        </p:spPr>
        <p:txBody>
          <a:bodyPr/>
          <a:lstStyle/>
          <a:p>
            <a:r>
              <a:rPr lang="en-US" dirty="0"/>
              <a:t>2022	</a:t>
            </a:r>
          </a:p>
        </p:txBody>
      </p:sp>
      <p:sp>
        <p:nvSpPr>
          <p:cNvPr id="27" name="Footer Placeholder 26">
            <a:extLst>
              <a:ext uri="{FF2B5EF4-FFF2-40B4-BE49-F238E27FC236}">
                <a16:creationId xmlns:a16="http://schemas.microsoft.com/office/drawing/2014/main" id="{B65BF802-7CBC-4FBA-AA31-0153CDEC341B}"/>
              </a:ext>
            </a:extLst>
          </p:cNvPr>
          <p:cNvSpPr>
            <a:spLocks noGrp="1"/>
          </p:cNvSpPr>
          <p:nvPr>
            <p:ph type="ftr" sz="quarter" idx="11"/>
          </p:nvPr>
        </p:nvSpPr>
        <p:spPr>
          <a:xfrm>
            <a:off x="4038600" y="6488702"/>
            <a:ext cx="4114800" cy="182880"/>
          </a:xfrm>
        </p:spPr>
        <p:txBody>
          <a:bodyPr/>
          <a:lstStyle/>
          <a:p>
            <a:r>
              <a:rPr lang="en-US" dirty="0"/>
              <a:t>Resume Screening/Parsing</a:t>
            </a:r>
          </a:p>
        </p:txBody>
      </p:sp>
      <p:sp>
        <p:nvSpPr>
          <p:cNvPr id="28" name="Slide Number Placeholder 27">
            <a:extLst>
              <a:ext uri="{FF2B5EF4-FFF2-40B4-BE49-F238E27FC236}">
                <a16:creationId xmlns:a16="http://schemas.microsoft.com/office/drawing/2014/main" id="{5E33FB08-AD77-4552-B8D5-43C272CA7863}"/>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21</a:t>
            </a:fld>
            <a:endParaRPr lang="en-US" dirty="0"/>
          </a:p>
        </p:txBody>
      </p:sp>
      <p:cxnSp>
        <p:nvCxnSpPr>
          <p:cNvPr id="16" name="Straight Connector 15">
            <a:extLst>
              <a:ext uri="{FF2B5EF4-FFF2-40B4-BE49-F238E27FC236}">
                <a16:creationId xmlns:a16="http://schemas.microsoft.com/office/drawing/2014/main" id="{6E1B4A10-F4F3-48A3-8775-DBF70DDF7784}"/>
              </a:ext>
              <a:ext uri="{C183D7F6-B498-43B3-948B-1728B52AA6E4}">
                <adec:decorative xmlns:adec="http://schemas.microsoft.com/office/drawing/2017/decorative" val="1"/>
              </a:ext>
            </a:extLst>
          </p:cNvPr>
          <p:cNvCxnSpPr>
            <a:cxnSpLocks/>
          </p:cNvCxnSpPr>
          <p:nvPr/>
        </p:nvCxnSpPr>
        <p:spPr>
          <a:xfrm>
            <a:off x="6636249" y="2065958"/>
            <a:ext cx="4700016" cy="0"/>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412D57-A9AD-4451-8EC7-CF00FBB60E0C}"/>
              </a:ext>
              <a:ext uri="{C183D7F6-B498-43B3-948B-1728B52AA6E4}">
                <adec:decorative xmlns:adec="http://schemas.microsoft.com/office/drawing/2017/decorative" val="1"/>
              </a:ext>
            </a:extLst>
          </p:cNvPr>
          <p:cNvCxnSpPr>
            <a:cxnSpLocks/>
          </p:cNvCxnSpPr>
          <p:nvPr/>
        </p:nvCxnSpPr>
        <p:spPr>
          <a:xfrm>
            <a:off x="8092241" y="5853785"/>
            <a:ext cx="1790700" cy="0"/>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FA32F0-FA4E-4CA0-B777-C59843D72B3D}"/>
              </a:ext>
              <a:ext uri="{C183D7F6-B498-43B3-948B-1728B52AA6E4}">
                <adec:decorative xmlns:adec="http://schemas.microsoft.com/office/drawing/2017/decorative" val="1"/>
              </a:ext>
            </a:extLst>
          </p:cNvPr>
          <p:cNvSpPr/>
          <p:nvPr/>
        </p:nvSpPr>
        <p:spPr>
          <a:xfrm>
            <a:off x="6357357" y="571500"/>
            <a:ext cx="5257800" cy="5715000"/>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DF70C51B-031C-B14C-9CC6-8FE7282DE3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8679464" y="1562826"/>
            <a:ext cx="808894" cy="359243"/>
          </a:xfrm>
          <a:prstGeom prst="rect">
            <a:avLst/>
          </a:prstGeom>
        </p:spPr>
      </p:pic>
    </p:spTree>
    <p:extLst>
      <p:ext uri="{BB962C8B-B14F-4D97-AF65-F5344CB8AC3E}">
        <p14:creationId xmlns:p14="http://schemas.microsoft.com/office/powerpoint/2010/main" val="268610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9" descr="Photo of team group high five&#10;">
            <a:extLst>
              <a:ext uri="{FF2B5EF4-FFF2-40B4-BE49-F238E27FC236}">
                <a16:creationId xmlns:a16="http://schemas.microsoft.com/office/drawing/2014/main" id="{AA58AABE-CEFF-48E5-AC11-9A99DA35553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5" name="Rectangle 4">
            <a:extLst>
              <a:ext uri="{FF2B5EF4-FFF2-40B4-BE49-F238E27FC236}">
                <a16:creationId xmlns:a16="http://schemas.microsoft.com/office/drawing/2014/main" id="{74B8C71D-9583-48CB-A10F-1E6391AF22A3}"/>
              </a:ext>
              <a:ext uri="{C183D7F6-B498-43B3-948B-1728B52AA6E4}">
                <adec:decorative xmlns:adec="http://schemas.microsoft.com/office/drawing/2017/decorative" val="1"/>
              </a:ext>
            </a:extLst>
          </p:cNvPr>
          <p:cNvSpPr/>
          <p:nvPr/>
        </p:nvSpPr>
        <p:spPr>
          <a:xfrm>
            <a:off x="7782024" y="601326"/>
            <a:ext cx="3959352" cy="5486400"/>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CBB973-B428-41C0-9D92-71BB38810C5E}"/>
              </a:ext>
              <a:ext uri="{C183D7F6-B498-43B3-948B-1728B52AA6E4}">
                <adec:decorative xmlns:adec="http://schemas.microsoft.com/office/drawing/2017/decorative" val="1"/>
              </a:ext>
            </a:extLst>
          </p:cNvPr>
          <p:cNvSpPr/>
          <p:nvPr/>
        </p:nvSpPr>
        <p:spPr>
          <a:xfrm>
            <a:off x="7896324" y="715626"/>
            <a:ext cx="3730752" cy="5257800"/>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8046720" y="1280160"/>
            <a:ext cx="3438144" cy="914400"/>
          </a:xfrm>
        </p:spPr>
        <p:txBody>
          <a:bodyPr/>
          <a:lstStyle/>
          <a:p>
            <a:r>
              <a:rPr lang="en-US" dirty="0"/>
              <a:t>Thank you</a:t>
            </a:r>
          </a:p>
        </p:txBody>
      </p:sp>
      <p:cxnSp>
        <p:nvCxnSpPr>
          <p:cNvPr id="4" name="Straight Connector 3">
            <a:extLst>
              <a:ext uri="{FF2B5EF4-FFF2-40B4-BE49-F238E27FC236}">
                <a16:creationId xmlns:a16="http://schemas.microsoft.com/office/drawing/2014/main" id="{BA8B9DC8-A928-4BA0-872D-E2A209F309B9}"/>
              </a:ext>
              <a:ext uri="{C183D7F6-B498-43B3-948B-1728B52AA6E4}">
                <adec:decorative xmlns:adec="http://schemas.microsoft.com/office/drawing/2017/decorative" val="1"/>
              </a:ext>
            </a:extLst>
          </p:cNvPr>
          <p:cNvCxnSpPr>
            <a:cxnSpLocks/>
          </p:cNvCxnSpPr>
          <p:nvPr/>
        </p:nvCxnSpPr>
        <p:spPr>
          <a:xfrm>
            <a:off x="8618700" y="2334042"/>
            <a:ext cx="2286000" cy="0"/>
          </a:xfrm>
          <a:prstGeom prst="line">
            <a:avLst/>
          </a:prstGeom>
          <a:ln w="127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8165592" y="2770632"/>
            <a:ext cx="3200400" cy="457200"/>
          </a:xfrm>
        </p:spPr>
        <p:txBody>
          <a:bodyPr>
            <a:normAutofit/>
          </a:bodyPr>
          <a:lstStyle/>
          <a:p>
            <a:r>
              <a:rPr lang="en-US" dirty="0"/>
              <a:t>Sana Jalgaonkar​</a:t>
            </a:r>
          </a:p>
        </p:txBody>
      </p:sp>
      <p:cxnSp>
        <p:nvCxnSpPr>
          <p:cNvPr id="7" name="Straight Connector 6">
            <a:extLst>
              <a:ext uri="{FF2B5EF4-FFF2-40B4-BE49-F238E27FC236}">
                <a16:creationId xmlns:a16="http://schemas.microsoft.com/office/drawing/2014/main" id="{C43AD9EC-FB39-4CB3-AB09-9CF0FF3975DF}"/>
              </a:ext>
              <a:ext uri="{C183D7F6-B498-43B3-948B-1728B52AA6E4}">
                <adec:decorative xmlns:adec="http://schemas.microsoft.com/office/drawing/2017/decorative" val="1"/>
              </a:ext>
            </a:extLst>
          </p:cNvPr>
          <p:cNvCxnSpPr>
            <a:cxnSpLocks/>
          </p:cNvCxnSpPr>
          <p:nvPr/>
        </p:nvCxnSpPr>
        <p:spPr>
          <a:xfrm>
            <a:off x="9533100" y="3518020"/>
            <a:ext cx="457200" cy="0"/>
          </a:xfrm>
          <a:prstGeom prst="line">
            <a:avLst/>
          </a:prstGeom>
          <a:ln w="381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6">
            <a:extLst>
              <a:ext uri="{FF2B5EF4-FFF2-40B4-BE49-F238E27FC236}">
                <a16:creationId xmlns:a16="http://schemas.microsoft.com/office/drawing/2014/main" id="{685072D4-7F5E-47C0-A8C5-488CD2822AB5}"/>
              </a:ext>
            </a:extLst>
          </p:cNvPr>
          <p:cNvSpPr>
            <a:spLocks noGrp="1"/>
          </p:cNvSpPr>
          <p:nvPr>
            <p:ph idx="15"/>
          </p:nvPr>
        </p:nvSpPr>
        <p:spPr>
          <a:xfrm>
            <a:off x="8248057" y="4017048"/>
            <a:ext cx="3027286" cy="1045963"/>
          </a:xfrm>
        </p:spPr>
        <p:txBody>
          <a:bodyPr/>
          <a:lstStyle/>
          <a:p>
            <a:r>
              <a:rPr lang="en-US" dirty="0"/>
              <a:t>+918956574654</a:t>
            </a:r>
          </a:p>
          <a:p>
            <a:r>
              <a:rPr lang="en-US" sz="1400" dirty="0"/>
              <a:t>sanajalgaonkar2810.sj@gmail.com</a:t>
            </a:r>
          </a:p>
        </p:txBody>
      </p:sp>
      <p:cxnSp>
        <p:nvCxnSpPr>
          <p:cNvPr id="6" name="Straight Connector 5">
            <a:extLst>
              <a:ext uri="{FF2B5EF4-FFF2-40B4-BE49-F238E27FC236}">
                <a16:creationId xmlns:a16="http://schemas.microsoft.com/office/drawing/2014/main" id="{D80E818E-5D5D-4925-A78F-3B769109CC43}"/>
              </a:ext>
              <a:ext uri="{C183D7F6-B498-43B3-948B-1728B52AA6E4}">
                <adec:decorative xmlns:adec="http://schemas.microsoft.com/office/drawing/2017/decorative" val="1"/>
              </a:ext>
            </a:extLst>
          </p:cNvPr>
          <p:cNvCxnSpPr>
            <a:cxnSpLocks/>
          </p:cNvCxnSpPr>
          <p:nvPr/>
        </p:nvCxnSpPr>
        <p:spPr>
          <a:xfrm>
            <a:off x="8618700" y="5471082"/>
            <a:ext cx="2286000" cy="0"/>
          </a:xfrm>
          <a:prstGeom prst="line">
            <a:avLst/>
          </a:prstGeom>
          <a:ln w="127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0B3D3AF0-7850-4DC9-8E13-B720E3923C7C}"/>
              </a:ext>
            </a:extLst>
          </p:cNvPr>
          <p:cNvSpPr>
            <a:spLocks noGrp="1"/>
          </p:cNvSpPr>
          <p:nvPr>
            <p:ph type="dt" sz="half" idx="10"/>
          </p:nvPr>
        </p:nvSpPr>
        <p:spPr>
          <a:xfrm>
            <a:off x="457200" y="6488702"/>
            <a:ext cx="2743200" cy="182880"/>
          </a:xfrm>
        </p:spPr>
        <p:txBody>
          <a:bodyPr/>
          <a:lstStyle/>
          <a:p>
            <a:r>
              <a:rPr lang="en-US" dirty="0"/>
              <a:t>2022</a:t>
            </a:r>
          </a:p>
        </p:txBody>
      </p:sp>
      <p:sp>
        <p:nvSpPr>
          <p:cNvPr id="19" name="Footer Placeholder 18">
            <a:extLst>
              <a:ext uri="{FF2B5EF4-FFF2-40B4-BE49-F238E27FC236}">
                <a16:creationId xmlns:a16="http://schemas.microsoft.com/office/drawing/2014/main" id="{7C7671D6-13D3-446B-A8B5-9B778994ED22}"/>
              </a:ext>
            </a:extLst>
          </p:cNvPr>
          <p:cNvSpPr>
            <a:spLocks noGrp="1"/>
          </p:cNvSpPr>
          <p:nvPr>
            <p:ph type="ftr" sz="quarter" idx="11"/>
          </p:nvPr>
        </p:nvSpPr>
        <p:spPr>
          <a:xfrm>
            <a:off x="4038600" y="6488702"/>
            <a:ext cx="4114800" cy="182880"/>
          </a:xfrm>
        </p:spPr>
        <p:txBody>
          <a:bodyPr/>
          <a:lstStyle/>
          <a:p>
            <a:r>
              <a:rPr lang="en-US" dirty="0"/>
              <a:t>Resume Parsing</a:t>
            </a:r>
          </a:p>
        </p:txBody>
      </p:sp>
      <p:sp>
        <p:nvSpPr>
          <p:cNvPr id="20" name="Slide Number Placeholder 19">
            <a:extLst>
              <a:ext uri="{FF2B5EF4-FFF2-40B4-BE49-F238E27FC236}">
                <a16:creationId xmlns:a16="http://schemas.microsoft.com/office/drawing/2014/main" id="{00B4791E-4782-494D-96B1-BB01A5D60A62}"/>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8" name="Picture Placeholder 7" descr="photo of leather briefcase">
            <a:extLst>
              <a:ext uri="{FF2B5EF4-FFF2-40B4-BE49-F238E27FC236}">
                <a16:creationId xmlns:a16="http://schemas.microsoft.com/office/drawing/2014/main" id="{96CC9331-0B19-4BC1-808E-4E12E6F0ED1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10" name="Rectangle 9">
            <a:extLst>
              <a:ext uri="{FF2B5EF4-FFF2-40B4-BE49-F238E27FC236}">
                <a16:creationId xmlns:a16="http://schemas.microsoft.com/office/drawing/2014/main" id="{3FEAECF6-C98E-4E9F-AC86-41F31FFA7563}"/>
              </a:ext>
              <a:ext uri="{C183D7F6-B498-43B3-948B-1728B52AA6E4}">
                <adec:decorative xmlns:adec="http://schemas.microsoft.com/office/drawing/2017/decorative" val="1"/>
              </a:ext>
            </a:extLst>
          </p:cNvPr>
          <p:cNvSpPr/>
          <p:nvPr/>
        </p:nvSpPr>
        <p:spPr>
          <a:xfrm>
            <a:off x="0" y="0"/>
            <a:ext cx="6604986" cy="6858000"/>
          </a:xfrm>
          <a:prstGeom prst="rect">
            <a:avLst/>
          </a:prstGeom>
          <a:solidFill>
            <a:schemeClr val="accent1">
              <a:lumMod val="1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53353" y="518060"/>
            <a:ext cx="5743852" cy="914400"/>
          </a:xfrm>
        </p:spPr>
        <p:txBody>
          <a:bodyPr/>
          <a:lstStyle/>
          <a:p>
            <a:r>
              <a:rPr lang="en-US" dirty="0"/>
              <a:t>Introduction and Aim</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5"/>
          </p:nvPr>
        </p:nvSpPr>
        <p:spPr>
          <a:xfrm>
            <a:off x="745724" y="1842835"/>
            <a:ext cx="5681707" cy="950976"/>
          </a:xfrm>
        </p:spPr>
        <p:txBody>
          <a:bodyPr vert="horz" lIns="91440" tIns="45720" rIns="91440" bIns="45720" rtlCol="0" anchor="ctr" anchorCtr="0">
            <a:normAutofit/>
          </a:bodyPr>
          <a:lstStyle/>
          <a:p>
            <a:pPr indent="-514350">
              <a:lnSpc>
                <a:spcPct val="115000"/>
              </a:lnSpc>
            </a:pPr>
            <a:r>
              <a:rPr lang="en-IN" b="0" i="0" dirty="0">
                <a:effectLst/>
                <a:latin typeface="Arial" panose="020B0604020202020204" pitchFamily="34" charset="0"/>
              </a:rPr>
              <a:t>Companies often receive thousands of resumes for each job posting and employ dedicated screening officers to screen qualified candidates.</a:t>
            </a:r>
            <a:endParaRPr lang="en-IN" sz="900" dirty="0">
              <a:effectLst/>
              <a:latin typeface="Arial" panose="020B0604020202020204" pitchFamily="34" charset="0"/>
              <a:ea typeface="Arial" panose="020B0604020202020204" pitchFamily="34" charset="0"/>
            </a:endParaRPr>
          </a:p>
        </p:txBody>
      </p:sp>
      <p:sp>
        <p:nvSpPr>
          <p:cNvPr id="92" name="Text Placeholder 91">
            <a:extLst>
              <a:ext uri="{FF2B5EF4-FFF2-40B4-BE49-F238E27FC236}">
                <a16:creationId xmlns:a16="http://schemas.microsoft.com/office/drawing/2014/main" id="{AD20D8C2-D8FA-4819-B856-88183B0730E7}"/>
              </a:ext>
            </a:extLst>
          </p:cNvPr>
          <p:cNvSpPr>
            <a:spLocks noGrp="1"/>
          </p:cNvSpPr>
          <p:nvPr>
            <p:ph type="body" sz="quarter" idx="16"/>
          </p:nvPr>
        </p:nvSpPr>
        <p:spPr>
          <a:xfrm>
            <a:off x="738347" y="4888539"/>
            <a:ext cx="5689084" cy="950976"/>
          </a:xfrm>
        </p:spPr>
        <p:txBody>
          <a:bodyPr>
            <a:normAutofit/>
          </a:bodyPr>
          <a:lstStyle/>
          <a:p>
            <a:pPr indent="-514350">
              <a:lnSpc>
                <a:spcPct val="115000"/>
              </a:lnSpc>
            </a:pPr>
            <a:r>
              <a:rPr lang="en-US" sz="1600" b="1" i="1" u="sng" dirty="0">
                <a:effectLst/>
                <a:latin typeface="Arial" panose="020B0604020202020204" pitchFamily="34" charset="0"/>
                <a:ea typeface="Arial" panose="020B0604020202020204" pitchFamily="34" charset="0"/>
              </a:rPr>
              <a:t>Aim</a:t>
            </a:r>
            <a:r>
              <a:rPr lang="en-US" sz="1600" b="1" dirty="0">
                <a:effectLst/>
                <a:latin typeface="Arial" panose="020B0604020202020204" pitchFamily="34" charset="0"/>
                <a:ea typeface="Arial" panose="020B0604020202020204" pitchFamily="34" charset="0"/>
              </a:rPr>
              <a:t> - </a:t>
            </a:r>
            <a:r>
              <a:rPr lang="en-US" sz="1600" dirty="0">
                <a:effectLst/>
                <a:latin typeface="Arial" panose="020B0604020202020204" pitchFamily="34" charset="0"/>
                <a:ea typeface="Arial" panose="020B0604020202020204" pitchFamily="34" charset="0"/>
              </a:rPr>
              <a:t>Understanding the implementation of machine learning algorithm and NLP (Natural Processing Language) using python</a:t>
            </a:r>
            <a:endParaRPr lang="en-IN" sz="1600" dirty="0">
              <a:effectLst/>
              <a:latin typeface="Arial" panose="020B0604020202020204" pitchFamily="34" charset="0"/>
              <a:ea typeface="Arial" panose="020B0604020202020204" pitchFamily="34" charset="0"/>
            </a:endParaRPr>
          </a:p>
        </p:txBody>
      </p:sp>
      <p:cxnSp>
        <p:nvCxnSpPr>
          <p:cNvPr id="32" name="Straight Connector 31">
            <a:extLst>
              <a:ext uri="{FF2B5EF4-FFF2-40B4-BE49-F238E27FC236}">
                <a16:creationId xmlns:a16="http://schemas.microsoft.com/office/drawing/2014/main" id="{2CD7C281-38DA-497A-8242-B02F83EE8E3A}"/>
              </a:ext>
              <a:ext uri="{C183D7F6-B498-43B3-948B-1728B52AA6E4}">
                <adec:decorative xmlns:adec="http://schemas.microsoft.com/office/drawing/2017/decorative" val="1"/>
              </a:ext>
            </a:extLst>
          </p:cNvPr>
          <p:cNvCxnSpPr>
            <a:cxnSpLocks/>
          </p:cNvCxnSpPr>
          <p:nvPr/>
        </p:nvCxnSpPr>
        <p:spPr>
          <a:xfrm>
            <a:off x="745724" y="1534347"/>
            <a:ext cx="568170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A2D3AD6-4EE7-401F-8A37-36038A7E0E44}"/>
              </a:ext>
              <a:ext uri="{C183D7F6-B498-43B3-948B-1728B52AA6E4}">
                <adec:decorative xmlns:adec="http://schemas.microsoft.com/office/drawing/2017/decorative" val="1"/>
              </a:ext>
            </a:extLst>
          </p:cNvPr>
          <p:cNvSpPr/>
          <p:nvPr/>
        </p:nvSpPr>
        <p:spPr>
          <a:xfrm>
            <a:off x="458724" y="457200"/>
            <a:ext cx="11274552" cy="59436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2B12A525-BFBE-444F-8D3B-DC08F2796A1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913740" y="1109675"/>
            <a:ext cx="914400" cy="406100"/>
          </a:xfrm>
          <a:prstGeom prst="rect">
            <a:avLst/>
          </a:prstGeom>
        </p:spPr>
      </p:pic>
      <p:cxnSp>
        <p:nvCxnSpPr>
          <p:cNvPr id="34" name="Straight Connector 33">
            <a:extLst>
              <a:ext uri="{FF2B5EF4-FFF2-40B4-BE49-F238E27FC236}">
                <a16:creationId xmlns:a16="http://schemas.microsoft.com/office/drawing/2014/main" id="{C12DE311-F230-4A2E-A071-7107541954C4}"/>
              </a:ext>
              <a:ext uri="{C183D7F6-B498-43B3-948B-1728B52AA6E4}">
                <adec:decorative xmlns:adec="http://schemas.microsoft.com/office/drawing/2017/decorative" val="1"/>
              </a:ext>
            </a:extLst>
          </p:cNvPr>
          <p:cNvCxnSpPr>
            <a:cxnSpLocks/>
          </p:cNvCxnSpPr>
          <p:nvPr/>
        </p:nvCxnSpPr>
        <p:spPr>
          <a:xfrm>
            <a:off x="738347" y="1590899"/>
            <a:ext cx="568908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231912-509A-4BDF-A21D-A43CB1A8D60D}"/>
              </a:ext>
              <a:ext uri="{C183D7F6-B498-43B3-948B-1728B52AA6E4}">
                <adec:decorative xmlns:adec="http://schemas.microsoft.com/office/drawing/2017/decorative" val="1"/>
              </a:ext>
            </a:extLst>
          </p:cNvPr>
          <p:cNvCxnSpPr>
            <a:cxnSpLocks/>
          </p:cNvCxnSpPr>
          <p:nvPr/>
        </p:nvCxnSpPr>
        <p:spPr>
          <a:xfrm>
            <a:off x="914400" y="6197261"/>
            <a:ext cx="457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3E6EF2-CD8E-43EF-969A-FCF7D47F34C7}"/>
              </a:ext>
              <a:ext uri="{C183D7F6-B498-43B3-948B-1728B52AA6E4}">
                <adec:decorative xmlns:adec="http://schemas.microsoft.com/office/drawing/2017/decorative" val="1"/>
              </a:ext>
            </a:extLst>
          </p:cNvPr>
          <p:cNvCxnSpPr>
            <a:cxnSpLocks/>
          </p:cNvCxnSpPr>
          <p:nvPr/>
        </p:nvCxnSpPr>
        <p:spPr>
          <a:xfrm>
            <a:off x="914398" y="6271051"/>
            <a:ext cx="457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Date Placeholder 26">
            <a:extLst>
              <a:ext uri="{FF2B5EF4-FFF2-40B4-BE49-F238E27FC236}">
                <a16:creationId xmlns:a16="http://schemas.microsoft.com/office/drawing/2014/main" id="{7B6A13CB-76F9-4C6C-AD76-7B8C6B656AC9}"/>
              </a:ext>
            </a:extLst>
          </p:cNvPr>
          <p:cNvSpPr>
            <a:spLocks noGrp="1"/>
          </p:cNvSpPr>
          <p:nvPr>
            <p:ph type="dt" sz="half" idx="10"/>
          </p:nvPr>
        </p:nvSpPr>
        <p:spPr>
          <a:xfrm>
            <a:off x="457200" y="6488702"/>
            <a:ext cx="2743200" cy="182880"/>
          </a:xfrm>
        </p:spPr>
        <p:txBody>
          <a:bodyPr/>
          <a:lstStyle/>
          <a:p>
            <a:r>
              <a:rPr lang="en-US" dirty="0"/>
              <a:t>20XX</a:t>
            </a:r>
          </a:p>
        </p:txBody>
      </p:sp>
      <p:sp>
        <p:nvSpPr>
          <p:cNvPr id="29" name="Footer Placeholder 28">
            <a:extLst>
              <a:ext uri="{FF2B5EF4-FFF2-40B4-BE49-F238E27FC236}">
                <a16:creationId xmlns:a16="http://schemas.microsoft.com/office/drawing/2014/main" id="{51D35C53-257B-4268-B208-F6B3720C1B3C}"/>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30" name="Slide Number Placeholder 29">
            <a:extLst>
              <a:ext uri="{FF2B5EF4-FFF2-40B4-BE49-F238E27FC236}">
                <a16:creationId xmlns:a16="http://schemas.microsoft.com/office/drawing/2014/main" id="{6067CDAD-0487-4D8C-ABD3-C477AC2C4E9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3</a:t>
            </a:fld>
            <a:endParaRPr lang="en-US" dirty="0"/>
          </a:p>
        </p:txBody>
      </p:sp>
      <p:sp>
        <p:nvSpPr>
          <p:cNvPr id="7" name="Text Placeholder 6">
            <a:extLst>
              <a:ext uri="{FF2B5EF4-FFF2-40B4-BE49-F238E27FC236}">
                <a16:creationId xmlns:a16="http://schemas.microsoft.com/office/drawing/2014/main" id="{1AB8F4C2-9A74-4468-86E2-D261C4E1F664}"/>
              </a:ext>
            </a:extLst>
          </p:cNvPr>
          <p:cNvSpPr>
            <a:spLocks noGrp="1"/>
          </p:cNvSpPr>
          <p:nvPr>
            <p:ph type="body" sz="quarter" idx="17"/>
          </p:nvPr>
        </p:nvSpPr>
        <p:spPr>
          <a:xfrm>
            <a:off x="623287" y="3298799"/>
            <a:ext cx="5804144" cy="950976"/>
          </a:xfrm>
        </p:spPr>
        <p:txBody>
          <a:bodyPr>
            <a:noAutofit/>
          </a:bodyPr>
          <a:lstStyle/>
          <a:p>
            <a:r>
              <a:rPr lang="en-IN" b="0" i="0" dirty="0">
                <a:effectLst/>
                <a:latin typeface="Arial" panose="020B0604020202020204" pitchFamily="34" charset="0"/>
              </a:rPr>
              <a:t>Hiring the right talent is a challenge for all businesses. This challenge is magnified by the high volume of applicants if the business is labour-intensive, growing, and facing high attrition rates.</a:t>
            </a:r>
          </a:p>
          <a:p>
            <a:r>
              <a:rPr lang="en-IN" b="0" i="0" dirty="0">
                <a:effectLst/>
                <a:latin typeface="Arial" panose="020B0604020202020204" pitchFamily="34" charset="0"/>
              </a:rPr>
              <a:t>In a typical service organization, professionals with a variety of technical skills and business domain expertise are hired and assigned to projects to resolve customer issues. This task of selecting the best talent among many others is known as Resume Screening.</a:t>
            </a:r>
          </a:p>
          <a:p>
            <a:r>
              <a:rPr lang="en-IN" dirty="0">
                <a:latin typeface="Arial" panose="020B0604020202020204" pitchFamily="34" charset="0"/>
              </a:rPr>
              <a:t>I</a:t>
            </a:r>
            <a:r>
              <a:rPr lang="en-IN" b="0" i="0" dirty="0">
                <a:effectLst/>
                <a:latin typeface="Arial" panose="020B0604020202020204" pitchFamily="34" charset="0"/>
              </a:rPr>
              <a:t>n this article, I will introduce you to a machine learning project on Resume Screening with Python programming language. </a:t>
            </a:r>
            <a:endParaRPr lang="en-IN" dirty="0"/>
          </a:p>
        </p:txBody>
      </p:sp>
    </p:spTree>
    <p:extLst>
      <p:ext uri="{BB962C8B-B14F-4D97-AF65-F5344CB8AC3E}">
        <p14:creationId xmlns:p14="http://schemas.microsoft.com/office/powerpoint/2010/main" val="235288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9FFF2B7-7F9B-493B-AC6E-8AD885EA255A}"/>
              </a:ext>
            </a:extLst>
          </p:cNvPr>
          <p:cNvSpPr>
            <a:spLocks noGrp="1"/>
          </p:cNvSpPr>
          <p:nvPr>
            <p:ph type="title"/>
          </p:nvPr>
        </p:nvSpPr>
        <p:spPr>
          <a:xfrm>
            <a:off x="250054" y="98795"/>
            <a:ext cx="11691891" cy="1325563"/>
          </a:xfrm>
        </p:spPr>
        <p:txBody>
          <a:bodyPr/>
          <a:lstStyle/>
          <a:p>
            <a:r>
              <a:rPr lang="en-US" dirty="0"/>
              <a:t>Business Problem</a:t>
            </a:r>
            <a:endParaRPr lang="en-IN" dirty="0"/>
          </a:p>
        </p:txBody>
      </p:sp>
      <p:sp>
        <p:nvSpPr>
          <p:cNvPr id="16" name="Content Placeholder 15">
            <a:extLst>
              <a:ext uri="{FF2B5EF4-FFF2-40B4-BE49-F238E27FC236}">
                <a16:creationId xmlns:a16="http://schemas.microsoft.com/office/drawing/2014/main" id="{C9E319B0-AC55-4AB0-8B35-F4C8246AF087}"/>
              </a:ext>
            </a:extLst>
          </p:cNvPr>
          <p:cNvSpPr>
            <a:spLocks noGrp="1"/>
          </p:cNvSpPr>
          <p:nvPr>
            <p:ph idx="1"/>
          </p:nvPr>
        </p:nvSpPr>
        <p:spPr>
          <a:xfrm>
            <a:off x="250054" y="1198485"/>
            <a:ext cx="11691890" cy="4978478"/>
          </a:xfrm>
        </p:spPr>
        <p:txBody>
          <a:bodyPr>
            <a:normAutofit lnSpcReduction="10000"/>
          </a:bodyPr>
          <a:lstStyle/>
          <a:p>
            <a:pPr algn="l"/>
            <a:r>
              <a:rPr lang="en-IN" sz="1800" b="0" i="0" dirty="0">
                <a:solidFill>
                  <a:schemeClr val="accent1">
                    <a:lumMod val="25000"/>
                  </a:schemeClr>
                </a:solidFill>
                <a:effectLst/>
              </a:rPr>
              <a:t>It becomes very difficult for the hiring teams to read the resume and select the resume according to the requirement, there is no problem if there are one or two resumes but it is very difficult to go through 1000’s resumes and select the best one.</a:t>
            </a:r>
          </a:p>
          <a:p>
            <a:r>
              <a:rPr lang="en-IN" sz="1800" dirty="0">
                <a:solidFill>
                  <a:schemeClr val="accent1">
                    <a:lumMod val="25000"/>
                  </a:schemeClr>
                </a:solidFill>
              </a:rPr>
              <a:t>To solve this problem, this project solution can read and screen the resume using machine learning with Python so that we can complete days of work in few minutes.</a:t>
            </a:r>
          </a:p>
          <a:p>
            <a:r>
              <a:rPr lang="en-IN" sz="1800" dirty="0">
                <a:solidFill>
                  <a:schemeClr val="accent1">
                    <a:lumMod val="25000"/>
                  </a:schemeClr>
                </a:solidFill>
              </a:rPr>
              <a:t>We know that the IT department falls short of growing markets. Due to many big projects with big companies, their team does not have time to read resumes and choose the best resume according to their requirements.</a:t>
            </a:r>
          </a:p>
          <a:p>
            <a:r>
              <a:rPr lang="en-IN" sz="1800" dirty="0">
                <a:solidFill>
                  <a:schemeClr val="accent1">
                    <a:lumMod val="25000"/>
                  </a:schemeClr>
                </a:solidFill>
              </a:rPr>
              <a:t>To solve this type of problem, the company always chooses a third party whose job is to make the resume as per the requirement. These companies are known by the name of Hiring Service Organization. It’s all about the information resume screen.</a:t>
            </a:r>
          </a:p>
          <a:p>
            <a:r>
              <a:rPr lang="en-IN" sz="1800" dirty="0">
                <a:solidFill>
                  <a:schemeClr val="accent1">
                    <a:lumMod val="25000"/>
                  </a:schemeClr>
                </a:solidFill>
              </a:rPr>
              <a:t>The work of selecting the best talent, assignments, online coding contests among many others is also known as </a:t>
            </a:r>
            <a:r>
              <a:rPr lang="en-IN" sz="1800" b="1" u="sng" dirty="0">
                <a:solidFill>
                  <a:schemeClr val="accent1">
                    <a:lumMod val="25000"/>
                  </a:schemeClr>
                </a:solidFill>
              </a:rPr>
              <a:t>resume screen.</a:t>
            </a:r>
          </a:p>
          <a:p>
            <a:r>
              <a:rPr lang="en-IN" sz="1800" dirty="0">
                <a:solidFill>
                  <a:schemeClr val="accent1">
                    <a:lumMod val="25000"/>
                  </a:schemeClr>
                </a:solidFill>
              </a:rPr>
              <a:t>Due to lack of time, big companies do not have enough time to open resumes, due to which they have to take the help of any other company. For which they have to pay money. Which is a very serious problem.</a:t>
            </a:r>
          </a:p>
          <a:p>
            <a:r>
              <a:rPr lang="en-IN" sz="1800" dirty="0">
                <a:solidFill>
                  <a:schemeClr val="accent1">
                    <a:lumMod val="25000"/>
                  </a:schemeClr>
                </a:solidFill>
              </a:rPr>
              <a:t>To solve this problem, the company wants to start the work of the resume screen itself by using a machine learning algorithm.</a:t>
            </a:r>
          </a:p>
          <a:p>
            <a:endParaRPr lang="en-IN" sz="1800" dirty="0">
              <a:solidFill>
                <a:schemeClr val="accent1">
                  <a:lumMod val="25000"/>
                </a:schemeClr>
              </a:solidFill>
            </a:endParaRPr>
          </a:p>
          <a:p>
            <a:pPr marL="0" indent="0">
              <a:buNone/>
            </a:pPr>
            <a:endParaRPr lang="en-IN" sz="1800" dirty="0">
              <a:solidFill>
                <a:schemeClr val="accent1">
                  <a:lumMod val="25000"/>
                </a:schemeClr>
              </a:solidFill>
            </a:endParaRPr>
          </a:p>
        </p:txBody>
      </p:sp>
    </p:spTree>
    <p:extLst>
      <p:ext uri="{BB962C8B-B14F-4D97-AF65-F5344CB8AC3E}">
        <p14:creationId xmlns:p14="http://schemas.microsoft.com/office/powerpoint/2010/main" val="3529147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l="24981" r="24981"/>
          <a:stretch/>
        </p:blipFill>
        <p:spPr/>
      </p:pic>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p:txBody>
          <a:bodyPr>
            <a:normAutofit/>
          </a:bodyPr>
          <a:lstStyle/>
          <a:p>
            <a:r>
              <a:rPr lang="en-US" sz="3200" dirty="0"/>
              <a:t>DATASET</a:t>
            </a:r>
          </a:p>
        </p:txBody>
      </p:sp>
      <p:sp>
        <p:nvSpPr>
          <p:cNvPr id="23" name="Content Placeholder 22">
            <a:extLst>
              <a:ext uri="{FF2B5EF4-FFF2-40B4-BE49-F238E27FC236}">
                <a16:creationId xmlns:a16="http://schemas.microsoft.com/office/drawing/2014/main" id="{A2D22B51-D1C6-4C12-90BF-57651F74C976}"/>
              </a:ext>
            </a:extLst>
          </p:cNvPr>
          <p:cNvSpPr>
            <a:spLocks noGrp="1"/>
          </p:cNvSpPr>
          <p:nvPr>
            <p:ph idx="1"/>
          </p:nvPr>
        </p:nvSpPr>
        <p:spPr>
          <a:xfrm>
            <a:off x="7104126" y="2612165"/>
            <a:ext cx="3749040" cy="1879935"/>
          </a:xfrm>
        </p:spPr>
        <p:txBody>
          <a:bodyPr/>
          <a:lstStyle/>
          <a:p>
            <a:pPr algn="l"/>
            <a:r>
              <a:rPr lang="en-IN" b="0" i="0" dirty="0">
                <a:effectLst/>
                <a:latin typeface="Lato" panose="020F0502020204030203" pitchFamily="34" charset="0"/>
              </a:rPr>
              <a:t>We have publicly available data from Kaggle. You can download the data using the below link.</a:t>
            </a:r>
          </a:p>
          <a:p>
            <a:pPr algn="l"/>
            <a:endParaRPr lang="en-IN" b="0" i="0" dirty="0">
              <a:effectLst/>
              <a:latin typeface="Lato" panose="020F0502020204030203" pitchFamily="34" charset="0"/>
            </a:endParaRPr>
          </a:p>
          <a:p>
            <a:pPr algn="l"/>
            <a:r>
              <a:rPr lang="en-IN" b="0" i="0" dirty="0">
                <a:effectLst/>
                <a:latin typeface="Lato" panose="020F0502020204030203" pitchFamily="34" charset="0"/>
              </a:rPr>
              <a:t> </a:t>
            </a:r>
            <a:r>
              <a:rPr lang="en-IN" b="0" i="0" u="none" strike="noStrike" dirty="0">
                <a:effectLst/>
                <a:latin typeface="Lato" panose="020F0502020204030203" pitchFamily="34" charset="0"/>
                <a:hlinkClick r:id="rId4">
                  <a:extLst>
                    <a:ext uri="{A12FA001-AC4F-418D-AE19-62706E023703}">
                      <ahyp:hlinkClr xmlns:ahyp="http://schemas.microsoft.com/office/drawing/2018/hyperlinkcolor" val="tx"/>
                    </a:ext>
                  </a:extLst>
                </a:hlinkClick>
              </a:rPr>
              <a:t>https://www.kaggle.com/gauravduttakiit/resume-dataset</a:t>
            </a:r>
            <a:endParaRPr lang="en-IN" b="0" i="0" dirty="0">
              <a:effectLst/>
              <a:latin typeface="Lato" panose="020F0502020204030203" pitchFamily="34" charset="0"/>
            </a:endParaRPr>
          </a:p>
          <a:p>
            <a:endParaRPr lang="en-IN" dirty="0"/>
          </a:p>
        </p:txBody>
      </p:sp>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p:txBody>
          <a:bodyPr/>
          <a:lstStyle/>
          <a:p>
            <a:r>
              <a:rPr lang="en-US" dirty="0"/>
              <a:t>2022</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p:txBody>
          <a:bodyPr/>
          <a:lstStyle/>
          <a:p>
            <a:r>
              <a:rPr lang="en-US" dirty="0"/>
              <a:t>Resume Screening/Parsing</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1276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448508" y="960120"/>
            <a:ext cx="4905292" cy="914400"/>
          </a:xfrm>
        </p:spPr>
        <p:txBody>
          <a:bodyPr/>
          <a:lstStyle/>
          <a:p>
            <a:r>
              <a:rPr lang="en-US" dirty="0"/>
              <a:t>Breakout questions</a:t>
            </a:r>
          </a:p>
        </p:txBody>
      </p:sp>
      <p:pic>
        <p:nvPicPr>
          <p:cNvPr id="22" name="Picture Placeholder 21" descr="photo of leather briefcase on some paper">
            <a:extLst>
              <a:ext uri="{FF2B5EF4-FFF2-40B4-BE49-F238E27FC236}">
                <a16:creationId xmlns:a16="http://schemas.microsoft.com/office/drawing/2014/main" id="{9BB8380F-188A-4DC8-B077-086DB453A45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877824" y="914400"/>
            <a:ext cx="5212080" cy="5029200"/>
          </a:xfrm>
        </p:spPr>
      </p:pic>
      <p:sp>
        <p:nvSpPr>
          <p:cNvPr id="7" name="Text Placeholder 6">
            <a:extLst>
              <a:ext uri="{FF2B5EF4-FFF2-40B4-BE49-F238E27FC236}">
                <a16:creationId xmlns:a16="http://schemas.microsoft.com/office/drawing/2014/main" id="{2811FAA7-9E3D-4BBE-9F3F-1E7B751EC37B}"/>
              </a:ext>
            </a:extLst>
          </p:cNvPr>
          <p:cNvSpPr>
            <a:spLocks noGrp="1"/>
          </p:cNvSpPr>
          <p:nvPr>
            <p:ph type="body" sz="quarter" idx="14"/>
          </p:nvPr>
        </p:nvSpPr>
        <p:spPr>
          <a:xfrm>
            <a:off x="6620256" y="2779776"/>
            <a:ext cx="786384" cy="655984"/>
          </a:xfrm>
        </p:spPr>
        <p:txBody>
          <a:bodyPr anchor="ctr" anchorCtr="0">
            <a:normAutofit/>
          </a:bodyPr>
          <a:lstStyle/>
          <a:p>
            <a:r>
              <a:rPr lang="en-US" dirty="0"/>
              <a:t>No. </a:t>
            </a:r>
          </a:p>
        </p:txBody>
      </p:sp>
      <p:sp>
        <p:nvSpPr>
          <p:cNvPr id="21" name="Text Placeholder 20">
            <a:extLst>
              <a:ext uri="{FF2B5EF4-FFF2-40B4-BE49-F238E27FC236}">
                <a16:creationId xmlns:a16="http://schemas.microsoft.com/office/drawing/2014/main" id="{4D84C676-A4BA-450B-9468-E9C3160C2D53}"/>
              </a:ext>
            </a:extLst>
          </p:cNvPr>
          <p:cNvSpPr>
            <a:spLocks noGrp="1"/>
          </p:cNvSpPr>
          <p:nvPr>
            <p:ph type="body" sz="quarter" idx="20"/>
          </p:nvPr>
        </p:nvSpPr>
        <p:spPr>
          <a:xfrm>
            <a:off x="7187184" y="2788920"/>
            <a:ext cx="731520" cy="731520"/>
          </a:xfrm>
        </p:spPr>
        <p:txBody>
          <a:bodyPr>
            <a:normAutofit fontScale="92500" lnSpcReduction="20000"/>
          </a:bodyPr>
          <a:lstStyle/>
          <a:p>
            <a:r>
              <a:rPr lang="en-US" dirty="0"/>
              <a:t>1</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8183880" y="2688336"/>
            <a:ext cx="2862072" cy="713232"/>
          </a:xfrm>
        </p:spPr>
        <p:txBody>
          <a:bodyPr vert="horz" lIns="91440" tIns="45720" rIns="91440" bIns="45720" rtlCol="0" anchor="ctr">
            <a:normAutofit/>
          </a:bodyPr>
          <a:lstStyle/>
          <a:p>
            <a:pPr lvl="0"/>
            <a:r>
              <a:rPr lang="en-US" dirty="0"/>
              <a:t>How do you define communication?</a:t>
            </a:r>
          </a:p>
        </p:txBody>
      </p:sp>
      <p:sp>
        <p:nvSpPr>
          <p:cNvPr id="23" name="Text Placeholder 22">
            <a:extLst>
              <a:ext uri="{FF2B5EF4-FFF2-40B4-BE49-F238E27FC236}">
                <a16:creationId xmlns:a16="http://schemas.microsoft.com/office/drawing/2014/main" id="{6AFD16F2-6DCA-49D7-BD51-D67DEE6F6DB0}"/>
              </a:ext>
            </a:extLst>
          </p:cNvPr>
          <p:cNvSpPr>
            <a:spLocks noGrp="1"/>
          </p:cNvSpPr>
          <p:nvPr>
            <p:ph type="body" sz="quarter" idx="21"/>
          </p:nvPr>
        </p:nvSpPr>
        <p:spPr>
          <a:xfrm>
            <a:off x="6620256" y="3840480"/>
            <a:ext cx="786384" cy="655984"/>
          </a:xfrm>
        </p:spPr>
        <p:txBody>
          <a:bodyPr/>
          <a:lstStyle/>
          <a:p>
            <a:r>
              <a:rPr lang="en-US" dirty="0"/>
              <a:t>No.</a:t>
            </a:r>
          </a:p>
        </p:txBody>
      </p:sp>
      <p:sp>
        <p:nvSpPr>
          <p:cNvPr id="25" name="Text Placeholder 24">
            <a:extLst>
              <a:ext uri="{FF2B5EF4-FFF2-40B4-BE49-F238E27FC236}">
                <a16:creationId xmlns:a16="http://schemas.microsoft.com/office/drawing/2014/main" id="{39719E28-75A6-4B39-9C79-6B367C7C1B63}"/>
              </a:ext>
            </a:extLst>
          </p:cNvPr>
          <p:cNvSpPr>
            <a:spLocks noGrp="1"/>
          </p:cNvSpPr>
          <p:nvPr>
            <p:ph type="body" sz="quarter" idx="22"/>
          </p:nvPr>
        </p:nvSpPr>
        <p:spPr>
          <a:xfrm>
            <a:off x="7187184" y="3950208"/>
            <a:ext cx="731520" cy="731520"/>
          </a:xfrm>
        </p:spPr>
        <p:txBody>
          <a:bodyPr>
            <a:normAutofit fontScale="92500" lnSpcReduction="20000"/>
          </a:bodyPr>
          <a:lstStyle/>
          <a:p>
            <a:r>
              <a:rPr lang="en-US" dirty="0"/>
              <a:t>2</a:t>
            </a:r>
          </a:p>
        </p:txBody>
      </p:sp>
      <p:sp>
        <p:nvSpPr>
          <p:cNvPr id="6" name="Content Placeholder 5">
            <a:extLst>
              <a:ext uri="{FF2B5EF4-FFF2-40B4-BE49-F238E27FC236}">
                <a16:creationId xmlns:a16="http://schemas.microsoft.com/office/drawing/2014/main" id="{696C0C27-39E8-4EA8-BD16-8BFF99535742}"/>
              </a:ext>
            </a:extLst>
          </p:cNvPr>
          <p:cNvSpPr>
            <a:spLocks noGrp="1"/>
          </p:cNvSpPr>
          <p:nvPr>
            <p:ph idx="15"/>
          </p:nvPr>
        </p:nvSpPr>
        <p:spPr>
          <a:xfrm>
            <a:off x="8183880" y="3849624"/>
            <a:ext cx="2862072" cy="731520"/>
          </a:xfrm>
        </p:spPr>
        <p:txBody>
          <a:bodyPr anchor="ctr">
            <a:noAutofit/>
          </a:bodyPr>
          <a:lstStyle/>
          <a:p>
            <a:r>
              <a:rPr lang="en-ZA" dirty="0"/>
              <a:t>Do you think technology has helped or hindered our ability to communicate with each other?</a:t>
            </a:r>
            <a:endParaRPr lang="en-US" dirty="0"/>
          </a:p>
        </p:txBody>
      </p:sp>
      <p:sp>
        <p:nvSpPr>
          <p:cNvPr id="26" name="Text Placeholder 25">
            <a:extLst>
              <a:ext uri="{FF2B5EF4-FFF2-40B4-BE49-F238E27FC236}">
                <a16:creationId xmlns:a16="http://schemas.microsoft.com/office/drawing/2014/main" id="{F336E1FC-825E-4FF9-82FF-82C9BC036859}"/>
              </a:ext>
            </a:extLst>
          </p:cNvPr>
          <p:cNvSpPr>
            <a:spLocks noGrp="1"/>
          </p:cNvSpPr>
          <p:nvPr>
            <p:ph type="body" sz="quarter" idx="23"/>
          </p:nvPr>
        </p:nvSpPr>
        <p:spPr>
          <a:xfrm>
            <a:off x="6620256" y="4983480"/>
            <a:ext cx="786384" cy="655984"/>
          </a:xfrm>
        </p:spPr>
        <p:txBody>
          <a:bodyPr/>
          <a:lstStyle/>
          <a:p>
            <a:r>
              <a:rPr lang="en-US" dirty="0"/>
              <a:t>No.</a:t>
            </a:r>
          </a:p>
        </p:txBody>
      </p:sp>
      <p:sp>
        <p:nvSpPr>
          <p:cNvPr id="27" name="Text Placeholder 26">
            <a:extLst>
              <a:ext uri="{FF2B5EF4-FFF2-40B4-BE49-F238E27FC236}">
                <a16:creationId xmlns:a16="http://schemas.microsoft.com/office/drawing/2014/main" id="{D6588642-F609-4388-A2C8-E3B6ADD69EE6}"/>
              </a:ext>
            </a:extLst>
          </p:cNvPr>
          <p:cNvSpPr>
            <a:spLocks noGrp="1"/>
          </p:cNvSpPr>
          <p:nvPr>
            <p:ph type="body" sz="quarter" idx="24"/>
          </p:nvPr>
        </p:nvSpPr>
        <p:spPr>
          <a:xfrm>
            <a:off x="7187184" y="5111496"/>
            <a:ext cx="731520" cy="731520"/>
          </a:xfrm>
        </p:spPr>
        <p:txBody>
          <a:bodyPr>
            <a:normAutofit fontScale="92500" lnSpcReduction="20000"/>
          </a:bodyPr>
          <a:lstStyle/>
          <a:p>
            <a:r>
              <a:rPr lang="en-US" dirty="0"/>
              <a:t>3</a:t>
            </a:r>
          </a:p>
        </p:txBody>
      </p:sp>
      <p:sp>
        <p:nvSpPr>
          <p:cNvPr id="8" name="Content Placeholder 7">
            <a:extLst>
              <a:ext uri="{FF2B5EF4-FFF2-40B4-BE49-F238E27FC236}">
                <a16:creationId xmlns:a16="http://schemas.microsoft.com/office/drawing/2014/main" id="{E1D9D6BE-B574-4D69-8E13-B6B4E5520BCA}"/>
              </a:ext>
            </a:extLst>
          </p:cNvPr>
          <p:cNvSpPr>
            <a:spLocks noGrp="1"/>
          </p:cNvSpPr>
          <p:nvPr>
            <p:ph idx="17"/>
          </p:nvPr>
        </p:nvSpPr>
        <p:spPr>
          <a:xfrm>
            <a:off x="8183880" y="4992624"/>
            <a:ext cx="2862072" cy="749808"/>
          </a:xfrm>
        </p:spPr>
        <p:txBody>
          <a:bodyPr anchor="ctr">
            <a:normAutofit/>
          </a:bodyPr>
          <a:lstStyle/>
          <a:p>
            <a:r>
              <a:rPr lang="en-ZA" dirty="0"/>
              <a:t>Share your answers with each other.</a:t>
            </a:r>
          </a:p>
        </p:txBody>
      </p:sp>
      <p:sp>
        <p:nvSpPr>
          <p:cNvPr id="29" name="Date Placeholder 28">
            <a:extLst>
              <a:ext uri="{FF2B5EF4-FFF2-40B4-BE49-F238E27FC236}">
                <a16:creationId xmlns:a16="http://schemas.microsoft.com/office/drawing/2014/main" id="{84119DC2-B552-495A-AFCD-43946A6622AE}"/>
              </a:ext>
            </a:extLst>
          </p:cNvPr>
          <p:cNvSpPr>
            <a:spLocks noGrp="1"/>
          </p:cNvSpPr>
          <p:nvPr>
            <p:ph type="dt" sz="half" idx="10"/>
          </p:nvPr>
        </p:nvSpPr>
        <p:spPr>
          <a:xfrm>
            <a:off x="457200" y="6488702"/>
            <a:ext cx="2743200" cy="182880"/>
          </a:xfrm>
        </p:spPr>
        <p:txBody>
          <a:bodyPr anchor="b" anchorCtr="0"/>
          <a:lstStyle/>
          <a:p>
            <a:r>
              <a:rPr lang="en-US" dirty="0"/>
              <a:t>20XX</a:t>
            </a:r>
          </a:p>
        </p:txBody>
      </p:sp>
      <p:sp>
        <p:nvSpPr>
          <p:cNvPr id="30" name="Footer Placeholder 29">
            <a:extLst>
              <a:ext uri="{FF2B5EF4-FFF2-40B4-BE49-F238E27FC236}">
                <a16:creationId xmlns:a16="http://schemas.microsoft.com/office/drawing/2014/main" id="{67EF7D2C-A458-4F44-81F8-167ACE8B9509}"/>
              </a:ext>
            </a:extLst>
          </p:cNvPr>
          <p:cNvSpPr>
            <a:spLocks noGrp="1"/>
          </p:cNvSpPr>
          <p:nvPr>
            <p:ph type="ftr" sz="quarter" idx="11"/>
          </p:nvPr>
        </p:nvSpPr>
        <p:spPr>
          <a:xfrm>
            <a:off x="4038600" y="6488702"/>
            <a:ext cx="4114800" cy="182880"/>
          </a:xfrm>
        </p:spPr>
        <p:txBody>
          <a:bodyPr anchor="b" anchorCtr="0"/>
          <a:lstStyle/>
          <a:p>
            <a:r>
              <a:rPr lang="en-US" dirty="0"/>
              <a:t>CONFERENCE PRESENTATION</a:t>
            </a:r>
          </a:p>
        </p:txBody>
      </p:sp>
      <p:sp>
        <p:nvSpPr>
          <p:cNvPr id="31" name="Slide Number Placeholder 30">
            <a:extLst>
              <a:ext uri="{FF2B5EF4-FFF2-40B4-BE49-F238E27FC236}">
                <a16:creationId xmlns:a16="http://schemas.microsoft.com/office/drawing/2014/main" id="{35A853E8-9F16-4261-B2C9-96AD39659595}"/>
              </a:ext>
            </a:extLst>
          </p:cNvPr>
          <p:cNvSpPr>
            <a:spLocks noGrp="1"/>
          </p:cNvSpPr>
          <p:nvPr>
            <p:ph type="sldNum" sz="quarter" idx="12"/>
          </p:nvPr>
        </p:nvSpPr>
        <p:spPr>
          <a:xfrm>
            <a:off x="8997696" y="6488702"/>
            <a:ext cx="2743200" cy="182880"/>
          </a:xfrm>
        </p:spPr>
        <p:txBody>
          <a:bodyPr anchor="b" anchorCtr="0"/>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7835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B31B-E901-480D-92F5-D6FB76A25B7D}"/>
              </a:ext>
            </a:extLst>
          </p:cNvPr>
          <p:cNvSpPr>
            <a:spLocks noGrp="1"/>
          </p:cNvSpPr>
          <p:nvPr>
            <p:ph type="title"/>
          </p:nvPr>
        </p:nvSpPr>
        <p:spPr>
          <a:xfrm>
            <a:off x="6779514" y="958515"/>
            <a:ext cx="4398264" cy="914400"/>
          </a:xfrm>
        </p:spPr>
        <p:txBody>
          <a:bodyPr>
            <a:normAutofit/>
          </a:bodyPr>
          <a:lstStyle/>
          <a:p>
            <a:r>
              <a:rPr lang="en-US" dirty="0"/>
              <a:t>Process Followed</a:t>
            </a:r>
          </a:p>
        </p:txBody>
      </p:sp>
      <p:sp>
        <p:nvSpPr>
          <p:cNvPr id="3" name="Content Placeholder 2">
            <a:extLst>
              <a:ext uri="{FF2B5EF4-FFF2-40B4-BE49-F238E27FC236}">
                <a16:creationId xmlns:a16="http://schemas.microsoft.com/office/drawing/2014/main" id="{EEF5B303-F387-4BA0-8784-0D2EA6A301C5}"/>
              </a:ext>
            </a:extLst>
          </p:cNvPr>
          <p:cNvSpPr>
            <a:spLocks noGrp="1"/>
          </p:cNvSpPr>
          <p:nvPr>
            <p:ph idx="1"/>
          </p:nvPr>
        </p:nvSpPr>
        <p:spPr>
          <a:xfrm>
            <a:off x="6256784" y="2505455"/>
            <a:ext cx="5173218" cy="3575305"/>
          </a:xfrm>
        </p:spPr>
        <p:txBody>
          <a:bodyPr vert="horz" lIns="91440" tIns="45720" rIns="91440" bIns="45720" rtlCol="0" anchor="t">
            <a:noAutofit/>
          </a:bodyPr>
          <a:lstStyle/>
          <a:p>
            <a:pPr marL="342900" indent="-342900">
              <a:buAutoNum type="arabicPeriod"/>
            </a:pPr>
            <a:r>
              <a:rPr lang="en-IN" dirty="0"/>
              <a:t>Imported the Libraries</a:t>
            </a:r>
          </a:p>
          <a:p>
            <a:pPr marL="342900" indent="-342900">
              <a:buAutoNum type="arabicPeriod"/>
            </a:pPr>
            <a:r>
              <a:rPr lang="en-IN" dirty="0"/>
              <a:t>Importing Data from file to data-frame</a:t>
            </a:r>
          </a:p>
          <a:p>
            <a:pPr marL="342900" indent="-342900">
              <a:buAutoNum type="arabicPeriod"/>
            </a:pPr>
            <a:r>
              <a:rPr lang="en-IN" dirty="0"/>
              <a:t>Exploratory Data Analysis</a:t>
            </a:r>
          </a:p>
          <a:p>
            <a:pPr marL="342900" indent="-342900">
              <a:buAutoNum type="arabicPeriod"/>
            </a:pPr>
            <a:r>
              <a:rPr lang="en-IN" dirty="0"/>
              <a:t>Data Processing</a:t>
            </a:r>
          </a:p>
          <a:p>
            <a:pPr marL="342900" indent="-342900">
              <a:buAutoNum type="arabicPeriod"/>
            </a:pPr>
            <a:r>
              <a:rPr lang="en-IN" dirty="0"/>
              <a:t>Building WordCloud</a:t>
            </a:r>
          </a:p>
          <a:p>
            <a:pPr marL="342900" indent="-342900">
              <a:buAutoNum type="arabicPeriod"/>
            </a:pPr>
            <a:r>
              <a:rPr lang="en-IN" dirty="0"/>
              <a:t>Model building</a:t>
            </a:r>
          </a:p>
          <a:p>
            <a:pPr marL="342900" indent="-342900">
              <a:buAutoNum type="arabicPeriod"/>
            </a:pPr>
            <a:r>
              <a:rPr lang="en-IN" dirty="0"/>
              <a:t>Viewing results.</a:t>
            </a:r>
          </a:p>
        </p:txBody>
      </p:sp>
      <p:sp>
        <p:nvSpPr>
          <p:cNvPr id="41" name="Date Placeholder 40">
            <a:extLst>
              <a:ext uri="{FF2B5EF4-FFF2-40B4-BE49-F238E27FC236}">
                <a16:creationId xmlns:a16="http://schemas.microsoft.com/office/drawing/2014/main" id="{10D22579-CC1E-49B3-BE5D-3F20EA7A0BE7}"/>
              </a:ext>
            </a:extLst>
          </p:cNvPr>
          <p:cNvSpPr>
            <a:spLocks noGrp="1"/>
          </p:cNvSpPr>
          <p:nvPr>
            <p:ph type="dt" sz="half" idx="10"/>
          </p:nvPr>
        </p:nvSpPr>
        <p:spPr>
          <a:xfrm>
            <a:off x="457200" y="6488702"/>
            <a:ext cx="2743200" cy="182880"/>
          </a:xfrm>
        </p:spPr>
        <p:txBody>
          <a:bodyPr/>
          <a:lstStyle/>
          <a:p>
            <a:r>
              <a:rPr lang="en-US" dirty="0"/>
              <a:t>20XX</a:t>
            </a:r>
          </a:p>
        </p:txBody>
      </p:sp>
      <p:sp>
        <p:nvSpPr>
          <p:cNvPr id="42" name="Footer Placeholder 41">
            <a:extLst>
              <a:ext uri="{FF2B5EF4-FFF2-40B4-BE49-F238E27FC236}">
                <a16:creationId xmlns:a16="http://schemas.microsoft.com/office/drawing/2014/main" id="{3D337A4D-A6ED-4B8B-9394-4306961CAA8B}"/>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43" name="Slide Number Placeholder 42">
            <a:extLst>
              <a:ext uri="{FF2B5EF4-FFF2-40B4-BE49-F238E27FC236}">
                <a16:creationId xmlns:a16="http://schemas.microsoft.com/office/drawing/2014/main" id="{EEA2C936-F668-4877-A8B0-D11DBE3B4958}"/>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7</a:t>
            </a:fld>
            <a:endParaRPr lang="en-US" dirty="0"/>
          </a:p>
        </p:txBody>
      </p:sp>
      <p:pic>
        <p:nvPicPr>
          <p:cNvPr id="1028" name="Picture 4" descr="Resume Quiz To See If Employers Will Respond To Your Resume">
            <a:extLst>
              <a:ext uri="{FF2B5EF4-FFF2-40B4-BE49-F238E27FC236}">
                <a16:creationId xmlns:a16="http://schemas.microsoft.com/office/drawing/2014/main" id="{0668865F-59A3-4F0D-B206-F9477166DD94}"/>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27722" t="-400" r="13420" b="400"/>
          <a:stretch/>
        </p:blipFill>
        <p:spPr bwMode="auto">
          <a:xfrm>
            <a:off x="0" y="0"/>
            <a:ext cx="5935218" cy="68580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2B9B5DD8-7B25-4160-9E2A-5F7F2E3C71F9}"/>
              </a:ext>
              <a:ext uri="{C183D7F6-B498-43B3-948B-1728B52AA6E4}">
                <adec:decorative xmlns:adec="http://schemas.microsoft.com/office/drawing/2017/decorative" val="1"/>
              </a:ext>
            </a:extLst>
          </p:cNvPr>
          <p:cNvSpPr/>
          <p:nvPr/>
        </p:nvSpPr>
        <p:spPr>
          <a:xfrm>
            <a:off x="458724" y="457200"/>
            <a:ext cx="11274552" cy="59436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930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0490AFAD-6BEC-4D8B-A68D-7703CE99A3D9}"/>
              </a:ext>
            </a:extLst>
          </p:cNvPr>
          <p:cNvSpPr>
            <a:spLocks noGrp="1"/>
          </p:cNvSpPr>
          <p:nvPr>
            <p:ph type="title"/>
          </p:nvPr>
        </p:nvSpPr>
        <p:spPr>
          <a:xfrm>
            <a:off x="307759" y="381740"/>
            <a:ext cx="11700769" cy="914400"/>
          </a:xfrm>
        </p:spPr>
        <p:txBody>
          <a:bodyPr>
            <a:normAutofit/>
          </a:bodyPr>
          <a:lstStyle/>
          <a:p>
            <a:pPr algn="l"/>
            <a:r>
              <a:rPr lang="en-US" dirty="0"/>
              <a:t>Importing the libraries</a:t>
            </a:r>
          </a:p>
        </p:txBody>
      </p:sp>
      <p:sp>
        <p:nvSpPr>
          <p:cNvPr id="110" name="Title 1">
            <a:extLst>
              <a:ext uri="{FF2B5EF4-FFF2-40B4-BE49-F238E27FC236}">
                <a16:creationId xmlns:a16="http://schemas.microsoft.com/office/drawing/2014/main" id="{0A013F0E-F2BC-4A9D-AD97-F689DE8ACD9D}"/>
              </a:ext>
            </a:extLst>
          </p:cNvPr>
          <p:cNvSpPr txBox="1">
            <a:spLocks/>
          </p:cNvSpPr>
          <p:nvPr/>
        </p:nvSpPr>
        <p:spPr>
          <a:xfrm>
            <a:off x="497150" y="1296140"/>
            <a:ext cx="10996472" cy="446546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marL="457200" indent="-457200" algn="l">
              <a:buFont typeface="Arial" panose="020B0604020202020204" pitchFamily="34" charset="0"/>
              <a:buChar char="•"/>
            </a:pPr>
            <a:r>
              <a:rPr lang="en-US" sz="2400" dirty="0">
                <a:latin typeface="+mn-lt"/>
              </a:rPr>
              <a:t>NumPy</a:t>
            </a:r>
          </a:p>
          <a:p>
            <a:pPr marL="457200" indent="-457200" algn="l">
              <a:buFont typeface="Arial" panose="020B0604020202020204" pitchFamily="34" charset="0"/>
              <a:buChar char="•"/>
            </a:pPr>
            <a:r>
              <a:rPr lang="en-US" sz="2400" dirty="0">
                <a:latin typeface="+mn-lt"/>
              </a:rPr>
              <a:t>Pandas</a:t>
            </a:r>
          </a:p>
          <a:p>
            <a:pPr marL="457200" indent="-457200" algn="l">
              <a:buFont typeface="Arial" panose="020B0604020202020204" pitchFamily="34" charset="0"/>
              <a:buChar char="•"/>
            </a:pPr>
            <a:r>
              <a:rPr lang="en-US" sz="2400" dirty="0">
                <a:latin typeface="+mn-lt"/>
              </a:rPr>
              <a:t>Matplotlib</a:t>
            </a:r>
          </a:p>
          <a:p>
            <a:pPr marL="457200" indent="-457200" algn="l">
              <a:buFont typeface="Arial" panose="020B0604020202020204" pitchFamily="34" charset="0"/>
              <a:buChar char="•"/>
            </a:pPr>
            <a:r>
              <a:rPr lang="en-US" sz="2400" dirty="0">
                <a:latin typeface="+mn-lt"/>
              </a:rPr>
              <a:t>Seaborn</a:t>
            </a:r>
          </a:p>
          <a:p>
            <a:pPr marL="457200" indent="-457200" algn="l">
              <a:buFont typeface="Arial" panose="020B0604020202020204" pitchFamily="34" charset="0"/>
              <a:buChar char="•"/>
            </a:pPr>
            <a:endParaRPr lang="en-US" sz="2400" dirty="0">
              <a:latin typeface="+mn-lt"/>
            </a:endParaRPr>
          </a:p>
          <a:p>
            <a:pPr marL="457200" indent="-457200" algn="l">
              <a:buFont typeface="Arial" panose="020B0604020202020204" pitchFamily="34" charset="0"/>
              <a:buChar char="•"/>
            </a:pPr>
            <a:endParaRPr lang="en-US" sz="2400" dirty="0">
              <a:latin typeface="+mn-lt"/>
            </a:endParaRPr>
          </a:p>
          <a:p>
            <a:pPr marL="457200" indent="-457200" algn="l">
              <a:buFont typeface="Arial" panose="020B0604020202020204" pitchFamily="34" charset="0"/>
              <a:buChar char="•"/>
            </a:pPr>
            <a:r>
              <a:rPr lang="en-US" sz="2400" dirty="0">
                <a:latin typeface="+mn-lt"/>
              </a:rPr>
              <a:t>NLTK</a:t>
            </a:r>
          </a:p>
          <a:p>
            <a:pPr marL="457200" indent="-457200" algn="l">
              <a:buFont typeface="Arial" panose="020B0604020202020204" pitchFamily="34" charset="0"/>
              <a:buChar char="•"/>
            </a:pPr>
            <a:r>
              <a:rPr lang="en-US" sz="2400" dirty="0">
                <a:latin typeface="+mn-lt"/>
              </a:rPr>
              <a:t>WordCloud</a:t>
            </a:r>
          </a:p>
          <a:p>
            <a:pPr marL="457200" indent="-457200" algn="l">
              <a:buFont typeface="Arial" panose="020B0604020202020204" pitchFamily="34" charset="0"/>
              <a:buChar char="•"/>
            </a:pPr>
            <a:r>
              <a:rPr lang="en-US" sz="2400" dirty="0">
                <a:latin typeface="+mn-lt"/>
              </a:rPr>
              <a:t>Sklearn</a:t>
            </a:r>
          </a:p>
        </p:txBody>
      </p:sp>
    </p:spTree>
    <p:extLst>
      <p:ext uri="{BB962C8B-B14F-4D97-AF65-F5344CB8AC3E}">
        <p14:creationId xmlns:p14="http://schemas.microsoft.com/office/powerpoint/2010/main" val="4018693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60654" y="706800"/>
            <a:ext cx="11903565" cy="914400"/>
          </a:xfrm>
        </p:spPr>
        <p:txBody>
          <a:bodyPr anchor="ctr" anchorCtr="0">
            <a:normAutofit/>
          </a:bodyPr>
          <a:lstStyle/>
          <a:p>
            <a:r>
              <a:rPr lang="en-US" dirty="0"/>
              <a:t>Importing file into dataset</a:t>
            </a:r>
          </a:p>
        </p:txBody>
      </p:sp>
      <p:sp>
        <p:nvSpPr>
          <p:cNvPr id="51" name="Date Placeholder 50">
            <a:extLst>
              <a:ext uri="{FF2B5EF4-FFF2-40B4-BE49-F238E27FC236}">
                <a16:creationId xmlns:a16="http://schemas.microsoft.com/office/drawing/2014/main" id="{3CDED74B-1561-4B78-9E3F-79FFFD3A3BBA}"/>
              </a:ext>
            </a:extLst>
          </p:cNvPr>
          <p:cNvSpPr>
            <a:spLocks noGrp="1"/>
          </p:cNvSpPr>
          <p:nvPr>
            <p:ph type="dt" sz="half" idx="10"/>
          </p:nvPr>
        </p:nvSpPr>
        <p:spPr>
          <a:xfrm>
            <a:off x="457200" y="6488702"/>
            <a:ext cx="2743200" cy="182880"/>
          </a:xfrm>
        </p:spPr>
        <p:txBody>
          <a:bodyPr/>
          <a:lstStyle/>
          <a:p>
            <a:r>
              <a:rPr lang="en-US" dirty="0"/>
              <a:t>2022</a:t>
            </a:r>
          </a:p>
        </p:txBody>
      </p:sp>
      <p:sp>
        <p:nvSpPr>
          <p:cNvPr id="52" name="Footer Placeholder 51">
            <a:extLst>
              <a:ext uri="{FF2B5EF4-FFF2-40B4-BE49-F238E27FC236}">
                <a16:creationId xmlns:a16="http://schemas.microsoft.com/office/drawing/2014/main" id="{6BA51EF8-D2EF-4895-AC15-AA5FB6334953}"/>
              </a:ext>
            </a:extLst>
          </p:cNvPr>
          <p:cNvSpPr>
            <a:spLocks noGrp="1"/>
          </p:cNvSpPr>
          <p:nvPr>
            <p:ph type="ftr" sz="quarter" idx="11"/>
          </p:nvPr>
        </p:nvSpPr>
        <p:spPr>
          <a:xfrm>
            <a:off x="4038600" y="6488702"/>
            <a:ext cx="4114800" cy="182880"/>
          </a:xfrm>
        </p:spPr>
        <p:txBody>
          <a:bodyPr/>
          <a:lstStyle/>
          <a:p>
            <a:r>
              <a:rPr lang="en-US" dirty="0"/>
              <a:t>Resume Screening/Parsing</a:t>
            </a:r>
          </a:p>
        </p:txBody>
      </p:sp>
      <p:sp>
        <p:nvSpPr>
          <p:cNvPr id="53" name="Slide Number Placeholder 52">
            <a:extLst>
              <a:ext uri="{FF2B5EF4-FFF2-40B4-BE49-F238E27FC236}">
                <a16:creationId xmlns:a16="http://schemas.microsoft.com/office/drawing/2014/main" id="{8CB85ACB-FB4E-4211-9334-4F77BDCA71A7}"/>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9</a:t>
            </a:fld>
            <a:endParaRPr lang="en-US" dirty="0"/>
          </a:p>
        </p:txBody>
      </p:sp>
      <p:pic>
        <p:nvPicPr>
          <p:cNvPr id="12" name="Picture 11">
            <a:extLst>
              <a:ext uri="{FF2B5EF4-FFF2-40B4-BE49-F238E27FC236}">
                <a16:creationId xmlns:a16="http://schemas.microsoft.com/office/drawing/2014/main" id="{F2B3A3DB-6108-4941-B9B8-18D1773A2924}"/>
              </a:ext>
            </a:extLst>
          </p:cNvPr>
          <p:cNvPicPr>
            <a:picLocks noChangeAspect="1"/>
          </p:cNvPicPr>
          <p:nvPr/>
        </p:nvPicPr>
        <p:blipFill>
          <a:blip r:embed="rId2"/>
          <a:stretch>
            <a:fillRect/>
          </a:stretch>
        </p:blipFill>
        <p:spPr>
          <a:xfrm>
            <a:off x="728292" y="2435904"/>
            <a:ext cx="10768291" cy="3238094"/>
          </a:xfrm>
          <a:prstGeom prst="rect">
            <a:avLst/>
          </a:prstGeom>
        </p:spPr>
      </p:pic>
    </p:spTree>
    <p:extLst>
      <p:ext uri="{BB962C8B-B14F-4D97-AF65-F5344CB8AC3E}">
        <p14:creationId xmlns:p14="http://schemas.microsoft.com/office/powerpoint/2010/main" val="1602703252"/>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56D043-63BC-4A94-9887-A7B1B2C8476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622CF4D-9565-4B86-A8C6-169590EAEBFC}">
  <ds:schemaRefs>
    <ds:schemaRef ds:uri="http://schemas.microsoft.com/sharepoint/v3/contenttype/forms"/>
  </ds:schemaRefs>
</ds:datastoreItem>
</file>

<file path=customXml/itemProps3.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TotalTime>197</TotalTime>
  <Words>1281</Words>
  <Application>Microsoft Office PowerPoint</Application>
  <PresentationFormat>Widescreen</PresentationFormat>
  <Paragraphs>162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 LT Pro</vt:lpstr>
      <vt:lpstr>Calibri</vt:lpstr>
      <vt:lpstr>Elephant Pro</vt:lpstr>
      <vt:lpstr>Lato</vt:lpstr>
      <vt:lpstr>Office Theme</vt:lpstr>
      <vt:lpstr>Resume Screening/Parsing</vt:lpstr>
      <vt:lpstr>Agenda</vt:lpstr>
      <vt:lpstr>Introduction and Aim</vt:lpstr>
      <vt:lpstr>Business Problem</vt:lpstr>
      <vt:lpstr>DATASET</vt:lpstr>
      <vt:lpstr>Breakout questions</vt:lpstr>
      <vt:lpstr>Process Followed</vt:lpstr>
      <vt:lpstr>Importing the libraries</vt:lpstr>
      <vt:lpstr>Importing file into dataset</vt:lpstr>
      <vt:lpstr>Exploratory Data Analysis</vt:lpstr>
      <vt:lpstr>Exploratory Data Analysis</vt:lpstr>
      <vt:lpstr>Exploratory Data Analysis</vt:lpstr>
      <vt:lpstr>Exploratory Data Analysis</vt:lpstr>
      <vt:lpstr>Data Processing</vt:lpstr>
      <vt:lpstr>Data Processing</vt:lpstr>
      <vt:lpstr>Word Cloud is a data visualization technique used for representing text data in which the size of each word indicates its frequency or importance. Significant textual data points can be highlighted using a word cloud  Steps to follow- Import nltk &amp; wordcloud- the necessary libraries. Select the text &amp; amount of text as stopwords, and create an array. Create a loop that will clean and check the tokenize words in the range iterations. Use frequency distributions to count number of times the outcome occurs. Build the wordcloud.  </vt:lpstr>
      <vt:lpstr>PowerPoint Presentation</vt:lpstr>
      <vt:lpstr>Building Model &amp; Reviewing Results</vt:lpstr>
      <vt:lpstr>Building Model &amp; Reviewing Results</vt:lpstr>
      <vt:lpstr>Building Model &amp; Reviewing Results</vt:lpstr>
      <vt:lpstr>What’s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Screening/Parsing</dc:title>
  <dc:creator>Sana Jalgaonkar</dc:creator>
  <cp:lastModifiedBy>Sana Jalgaonkar</cp:lastModifiedBy>
  <cp:revision>1</cp:revision>
  <dcterms:created xsi:type="dcterms:W3CDTF">2022-06-25T14:15:49Z</dcterms:created>
  <dcterms:modified xsi:type="dcterms:W3CDTF">2022-06-25T17:33:38Z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